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4" r:id="rId1"/>
  </p:sldMasterIdLst>
  <p:notesMasterIdLst>
    <p:notesMasterId r:id="rId55"/>
  </p:notesMasterIdLst>
  <p:handoutMasterIdLst>
    <p:handoutMasterId r:id="rId56"/>
  </p:handoutMasterIdLst>
  <p:sldIdLst>
    <p:sldId id="345" r:id="rId2"/>
    <p:sldId id="623" r:id="rId3"/>
    <p:sldId id="619" r:id="rId4"/>
    <p:sldId id="621" r:id="rId5"/>
    <p:sldId id="622" r:id="rId6"/>
    <p:sldId id="457" r:id="rId7"/>
    <p:sldId id="458" r:id="rId8"/>
    <p:sldId id="629" r:id="rId9"/>
    <p:sldId id="631" r:id="rId10"/>
    <p:sldId id="632" r:id="rId11"/>
    <p:sldId id="635" r:id="rId12"/>
    <p:sldId id="636" r:id="rId13"/>
    <p:sldId id="634" r:id="rId14"/>
    <p:sldId id="637" r:id="rId15"/>
    <p:sldId id="641" r:id="rId16"/>
    <p:sldId id="642" r:id="rId17"/>
    <p:sldId id="668" r:id="rId18"/>
    <p:sldId id="643" r:id="rId19"/>
    <p:sldId id="644" r:id="rId20"/>
    <p:sldId id="645" r:id="rId21"/>
    <p:sldId id="646" r:id="rId22"/>
    <p:sldId id="647" r:id="rId23"/>
    <p:sldId id="675" r:id="rId24"/>
    <p:sldId id="676" r:id="rId25"/>
    <p:sldId id="649" r:id="rId26"/>
    <p:sldId id="667" r:id="rId27"/>
    <p:sldId id="650" r:id="rId28"/>
    <p:sldId id="651" r:id="rId29"/>
    <p:sldId id="653" r:id="rId30"/>
    <p:sldId id="652" r:id="rId31"/>
    <p:sldId id="654" r:id="rId32"/>
    <p:sldId id="659" r:id="rId33"/>
    <p:sldId id="658" r:id="rId34"/>
    <p:sldId id="660" r:id="rId35"/>
    <p:sldId id="661" r:id="rId36"/>
    <p:sldId id="656" r:id="rId37"/>
    <p:sldId id="663" r:id="rId38"/>
    <p:sldId id="677" r:id="rId39"/>
    <p:sldId id="672" r:id="rId40"/>
    <p:sldId id="665" r:id="rId41"/>
    <p:sldId id="468" r:id="rId42"/>
    <p:sldId id="469" r:id="rId43"/>
    <p:sldId id="674" r:id="rId44"/>
    <p:sldId id="673" r:id="rId45"/>
    <p:sldId id="610" r:id="rId46"/>
    <p:sldId id="669" r:id="rId47"/>
    <p:sldId id="666" r:id="rId48"/>
    <p:sldId id="575" r:id="rId49"/>
    <p:sldId id="576" r:id="rId50"/>
    <p:sldId id="614" r:id="rId51"/>
    <p:sldId id="615" r:id="rId52"/>
    <p:sldId id="616" r:id="rId53"/>
    <p:sldId id="617" r:id="rId54"/>
  </p:sldIdLst>
  <p:sldSz cx="9144000" cy="6858000" type="screen4x3"/>
  <p:notesSz cx="6997700" cy="9271000"/>
  <p:custDataLst>
    <p:tags r:id="rId58"/>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917"/>
    <a:srgbClr val="FF6944"/>
    <a:srgbClr val="29E995"/>
    <a:srgbClr val="FF802A"/>
    <a:srgbClr val="3C88FF"/>
    <a:srgbClr val="48CAFF"/>
    <a:srgbClr val="F49452"/>
    <a:srgbClr val="630000"/>
    <a:srgbClr val="6300FF"/>
    <a:srgbClr val="9FE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11" autoAdjust="0"/>
    <p:restoredTop sz="98496" autoAdjust="0"/>
  </p:normalViewPr>
  <p:slideViewPr>
    <p:cSldViewPr>
      <p:cViewPr varScale="1">
        <p:scale>
          <a:sx n="92" d="100"/>
          <a:sy n="92" d="100"/>
        </p:scale>
        <p:origin x="-162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9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handoutMaster" Target="handoutMasters/handoutMaster1.xml"/><Relationship Id="rId57" Type="http://schemas.openxmlformats.org/officeDocument/2006/relationships/printerSettings" Target="printerSettings/printerSettings1.bin"/><Relationship Id="rId58" Type="http://schemas.openxmlformats.org/officeDocument/2006/relationships/tags" Target="tags/tag1.xml"/><Relationship Id="rId5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3550"/>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63744" y="0"/>
            <a:ext cx="3032337" cy="463550"/>
          </a:xfrm>
          <a:prstGeom prst="rect">
            <a:avLst/>
          </a:prstGeom>
        </p:spPr>
        <p:txBody>
          <a:bodyPr vert="horz" lIns="92958" tIns="46479" rIns="92958" bIns="46479" rtlCol="0"/>
          <a:lstStyle>
            <a:lvl1pPr algn="r">
              <a:defRPr sz="1200"/>
            </a:lvl1pPr>
          </a:lstStyle>
          <a:p>
            <a:fld id="{BA9CD98F-9A1C-4C2A-8F3F-635F1DEF832D}" type="datetimeFigureOut">
              <a:rPr lang="en-US" smtClean="0"/>
              <a:pPr/>
              <a:t>8/21/11</a:t>
            </a:fld>
            <a:endParaRPr lang="en-US"/>
          </a:p>
        </p:txBody>
      </p:sp>
      <p:sp>
        <p:nvSpPr>
          <p:cNvPr id="4" name="Footer Placeholder 3"/>
          <p:cNvSpPr>
            <a:spLocks noGrp="1"/>
          </p:cNvSpPr>
          <p:nvPr>
            <p:ph type="ftr" sz="quarter" idx="2"/>
          </p:nvPr>
        </p:nvSpPr>
        <p:spPr>
          <a:xfrm>
            <a:off x="0" y="8805841"/>
            <a:ext cx="3032337" cy="463550"/>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63744" y="8805841"/>
            <a:ext cx="3032337" cy="463550"/>
          </a:xfrm>
          <a:prstGeom prst="rect">
            <a:avLst/>
          </a:prstGeom>
        </p:spPr>
        <p:txBody>
          <a:bodyPr vert="horz" lIns="92958" tIns="46479" rIns="92958" bIns="46479" rtlCol="0" anchor="b"/>
          <a:lstStyle>
            <a:lvl1pPr algn="r">
              <a:defRPr sz="1200"/>
            </a:lvl1pPr>
          </a:lstStyle>
          <a:p>
            <a:fld id="{F7613A46-3B17-469D-922A-C96222FFEFB1}" type="slidenum">
              <a:rPr lang="en-US" smtClean="0"/>
              <a:pPr/>
              <a:t>‹#›</a:t>
            </a:fld>
            <a:endParaRPr lang="en-US"/>
          </a:p>
        </p:txBody>
      </p:sp>
    </p:spTree>
    <p:extLst>
      <p:ext uri="{BB962C8B-B14F-4D97-AF65-F5344CB8AC3E}">
        <p14:creationId xmlns:p14="http://schemas.microsoft.com/office/powerpoint/2010/main" val="2286909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3550"/>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63744" y="0"/>
            <a:ext cx="3032337" cy="463550"/>
          </a:xfrm>
          <a:prstGeom prst="rect">
            <a:avLst/>
          </a:prstGeom>
        </p:spPr>
        <p:txBody>
          <a:bodyPr vert="horz" lIns="92958" tIns="46479" rIns="92958" bIns="46479" rtlCol="0"/>
          <a:lstStyle>
            <a:lvl1pPr algn="r">
              <a:defRPr sz="1200"/>
            </a:lvl1pPr>
          </a:lstStyle>
          <a:p>
            <a:fld id="{DCD15217-0E58-46E8-8814-A2B0F33E934D}" type="datetimeFigureOut">
              <a:rPr lang="en-US" smtClean="0"/>
              <a:pPr/>
              <a:t>8/21/11</a:t>
            </a:fld>
            <a:endParaRPr lang="en-US"/>
          </a:p>
        </p:txBody>
      </p:sp>
      <p:sp>
        <p:nvSpPr>
          <p:cNvPr id="4" name="Slide Image Placeholder 3"/>
          <p:cNvSpPr>
            <a:spLocks noGrp="1" noRot="1" noChangeAspect="1"/>
          </p:cNvSpPr>
          <p:nvPr>
            <p:ph type="sldImg" idx="2"/>
          </p:nvPr>
        </p:nvSpPr>
        <p:spPr>
          <a:xfrm>
            <a:off x="1181100" y="695325"/>
            <a:ext cx="4635500" cy="347662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9770" y="4403725"/>
            <a:ext cx="5598160" cy="4171950"/>
          </a:xfrm>
          <a:prstGeom prst="rect">
            <a:avLst/>
          </a:prstGeom>
        </p:spPr>
        <p:txBody>
          <a:bodyPr vert="horz" lIns="92958" tIns="46479" rIns="92958" bIns="4647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05841"/>
            <a:ext cx="3032337" cy="463550"/>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63744" y="8805841"/>
            <a:ext cx="3032337" cy="463550"/>
          </a:xfrm>
          <a:prstGeom prst="rect">
            <a:avLst/>
          </a:prstGeom>
        </p:spPr>
        <p:txBody>
          <a:bodyPr vert="horz" lIns="92958" tIns="46479" rIns="92958" bIns="46479" rtlCol="0" anchor="b"/>
          <a:lstStyle>
            <a:lvl1pPr algn="r">
              <a:defRPr sz="1200"/>
            </a:lvl1pPr>
          </a:lstStyle>
          <a:p>
            <a:fld id="{B69A94CD-0983-40FB-8DC3-0ED9446DE2CF}" type="slidenum">
              <a:rPr lang="en-US" smtClean="0"/>
              <a:pPr/>
              <a:t>‹#›</a:t>
            </a:fld>
            <a:endParaRPr lang="en-US"/>
          </a:p>
        </p:txBody>
      </p:sp>
    </p:spTree>
    <p:extLst>
      <p:ext uri="{BB962C8B-B14F-4D97-AF65-F5344CB8AC3E}">
        <p14:creationId xmlns:p14="http://schemas.microsoft.com/office/powerpoint/2010/main" val="1654874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query set</a:t>
            </a:r>
            <a:endParaRPr lang="en-US" dirty="0"/>
          </a:p>
        </p:txBody>
      </p:sp>
      <p:sp>
        <p:nvSpPr>
          <p:cNvPr id="4" name="Slide Number Placeholder 3"/>
          <p:cNvSpPr>
            <a:spLocks noGrp="1"/>
          </p:cNvSpPr>
          <p:nvPr>
            <p:ph type="sldNum" sz="quarter" idx="10"/>
          </p:nvPr>
        </p:nvSpPr>
        <p:spPr/>
        <p:txBody>
          <a:bodyPr/>
          <a:lstStyle/>
          <a:p>
            <a:fld id="{B69A94CD-0983-40FB-8DC3-0ED9446DE2CF}" type="slidenum">
              <a:rPr lang="en-US" smtClean="0"/>
              <a:pPr/>
              <a:t>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f(1)</a:t>
            </a:r>
            <a:r>
              <a:rPr lang="en-US" baseline="0" dirty="0" smtClean="0"/>
              <a:t> f(2) f(3) …. f(10) -&gt; f(1,…,10)</a:t>
            </a:r>
            <a:endParaRPr lang="en-US" dirty="0"/>
          </a:p>
        </p:txBody>
      </p:sp>
      <p:sp>
        <p:nvSpPr>
          <p:cNvPr id="4" name="Slide Number Placeholder 3"/>
          <p:cNvSpPr>
            <a:spLocks noGrp="1"/>
          </p:cNvSpPr>
          <p:nvPr>
            <p:ph type="sldNum" sz="quarter" idx="10"/>
          </p:nvPr>
        </p:nvSpPr>
        <p:spPr/>
        <p:txBody>
          <a:bodyPr/>
          <a:lstStyle/>
          <a:p>
            <a:fld id="{B69A94CD-0983-40FB-8DC3-0ED9446DE2CF}" type="slidenum">
              <a:rPr lang="en-US" smtClean="0"/>
              <a:pPr/>
              <a:t>25</a:t>
            </a:fld>
            <a:endParaRPr lang="en-US"/>
          </a:p>
        </p:txBody>
      </p:sp>
    </p:spTree>
    <p:extLst>
      <p:ext uri="{BB962C8B-B14F-4D97-AF65-F5344CB8AC3E}">
        <p14:creationId xmlns:p14="http://schemas.microsoft.com/office/powerpoint/2010/main" val="1058265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f(1)</a:t>
            </a:r>
            <a:r>
              <a:rPr lang="en-US" baseline="0" dirty="0" smtClean="0"/>
              <a:t> f(2) f(3) …. f(10) -&gt; f(1,…,10)</a:t>
            </a:r>
            <a:endParaRPr lang="en-US" dirty="0"/>
          </a:p>
        </p:txBody>
      </p:sp>
      <p:sp>
        <p:nvSpPr>
          <p:cNvPr id="4" name="Slide Number Placeholder 3"/>
          <p:cNvSpPr>
            <a:spLocks noGrp="1"/>
          </p:cNvSpPr>
          <p:nvPr>
            <p:ph type="sldNum" sz="quarter" idx="10"/>
          </p:nvPr>
        </p:nvSpPr>
        <p:spPr/>
        <p:txBody>
          <a:bodyPr/>
          <a:lstStyle/>
          <a:p>
            <a:fld id="{B69A94CD-0983-40FB-8DC3-0ED9446DE2CF}" type="slidenum">
              <a:rPr lang="en-US" smtClean="0"/>
              <a:pPr/>
              <a:t>26</a:t>
            </a:fld>
            <a:endParaRPr lang="en-US"/>
          </a:p>
        </p:txBody>
      </p:sp>
    </p:spTree>
    <p:extLst>
      <p:ext uri="{BB962C8B-B14F-4D97-AF65-F5344CB8AC3E}">
        <p14:creationId xmlns:p14="http://schemas.microsoft.com/office/powerpoint/2010/main" val="1058265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f(1)</a:t>
            </a:r>
            <a:r>
              <a:rPr lang="en-US" baseline="0" dirty="0" smtClean="0"/>
              <a:t> f(2) f(3) …. f(10) -&gt; f(1,…,10)</a:t>
            </a:r>
            <a:endParaRPr lang="en-US" dirty="0"/>
          </a:p>
        </p:txBody>
      </p:sp>
      <p:sp>
        <p:nvSpPr>
          <p:cNvPr id="4" name="Slide Number Placeholder 3"/>
          <p:cNvSpPr>
            <a:spLocks noGrp="1"/>
          </p:cNvSpPr>
          <p:nvPr>
            <p:ph type="sldNum" sz="quarter" idx="10"/>
          </p:nvPr>
        </p:nvSpPr>
        <p:spPr/>
        <p:txBody>
          <a:bodyPr/>
          <a:lstStyle/>
          <a:p>
            <a:fld id="{B69A94CD-0983-40FB-8DC3-0ED9446DE2CF}" type="slidenum">
              <a:rPr lang="en-US" smtClean="0"/>
              <a:pPr/>
              <a:t>27</a:t>
            </a:fld>
            <a:endParaRPr lang="en-US"/>
          </a:p>
        </p:txBody>
      </p:sp>
    </p:spTree>
    <p:extLst>
      <p:ext uri="{BB962C8B-B14F-4D97-AF65-F5344CB8AC3E}">
        <p14:creationId xmlns:p14="http://schemas.microsoft.com/office/powerpoint/2010/main" val="1058265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f(1)</a:t>
            </a:r>
            <a:r>
              <a:rPr lang="en-US" baseline="0" dirty="0" smtClean="0"/>
              <a:t> f(2) f(3) …. f(10) -&gt; f(1,…,10)</a:t>
            </a:r>
            <a:endParaRPr lang="en-US" dirty="0"/>
          </a:p>
        </p:txBody>
      </p:sp>
      <p:sp>
        <p:nvSpPr>
          <p:cNvPr id="4" name="Slide Number Placeholder 3"/>
          <p:cNvSpPr>
            <a:spLocks noGrp="1"/>
          </p:cNvSpPr>
          <p:nvPr>
            <p:ph type="sldNum" sz="quarter" idx="10"/>
          </p:nvPr>
        </p:nvSpPr>
        <p:spPr/>
        <p:txBody>
          <a:bodyPr/>
          <a:lstStyle/>
          <a:p>
            <a:fld id="{B69A94CD-0983-40FB-8DC3-0ED9446DE2CF}" type="slidenum">
              <a:rPr lang="en-US" smtClean="0"/>
              <a:pPr/>
              <a:t>28</a:t>
            </a:fld>
            <a:endParaRPr lang="en-US"/>
          </a:p>
        </p:txBody>
      </p:sp>
    </p:spTree>
    <p:extLst>
      <p:ext uri="{BB962C8B-B14F-4D97-AF65-F5344CB8AC3E}">
        <p14:creationId xmlns:p14="http://schemas.microsoft.com/office/powerpoint/2010/main" val="1058265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f(1)</a:t>
            </a:r>
            <a:r>
              <a:rPr lang="en-US" baseline="0" dirty="0" smtClean="0"/>
              <a:t> f(2) f(3) …. f(10) -&gt; f(1,…,10)</a:t>
            </a:r>
            <a:endParaRPr lang="en-US" dirty="0"/>
          </a:p>
        </p:txBody>
      </p:sp>
      <p:sp>
        <p:nvSpPr>
          <p:cNvPr id="4" name="Slide Number Placeholder 3"/>
          <p:cNvSpPr>
            <a:spLocks noGrp="1"/>
          </p:cNvSpPr>
          <p:nvPr>
            <p:ph type="sldNum" sz="quarter" idx="10"/>
          </p:nvPr>
        </p:nvSpPr>
        <p:spPr/>
        <p:txBody>
          <a:bodyPr/>
          <a:lstStyle/>
          <a:p>
            <a:fld id="{B69A94CD-0983-40FB-8DC3-0ED9446DE2CF}" type="slidenum">
              <a:rPr lang="en-US" smtClean="0"/>
              <a:pPr/>
              <a:t>29</a:t>
            </a:fld>
            <a:endParaRPr lang="en-US"/>
          </a:p>
        </p:txBody>
      </p:sp>
    </p:spTree>
    <p:extLst>
      <p:ext uri="{BB962C8B-B14F-4D97-AF65-F5344CB8AC3E}">
        <p14:creationId xmlns:p14="http://schemas.microsoft.com/office/powerpoint/2010/main" val="1058265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f(1)</a:t>
            </a:r>
            <a:r>
              <a:rPr lang="en-US" baseline="0" dirty="0" smtClean="0"/>
              <a:t> f(2) f(3) …. f(10) -&gt; f(1,…,10)</a:t>
            </a:r>
            <a:endParaRPr lang="en-US" dirty="0"/>
          </a:p>
        </p:txBody>
      </p:sp>
      <p:sp>
        <p:nvSpPr>
          <p:cNvPr id="4" name="Slide Number Placeholder 3"/>
          <p:cNvSpPr>
            <a:spLocks noGrp="1"/>
          </p:cNvSpPr>
          <p:nvPr>
            <p:ph type="sldNum" sz="quarter" idx="10"/>
          </p:nvPr>
        </p:nvSpPr>
        <p:spPr/>
        <p:txBody>
          <a:bodyPr/>
          <a:lstStyle/>
          <a:p>
            <a:fld id="{B69A94CD-0983-40FB-8DC3-0ED9446DE2CF}" type="slidenum">
              <a:rPr lang="en-US" smtClean="0"/>
              <a:pPr/>
              <a:t>30</a:t>
            </a:fld>
            <a:endParaRPr lang="en-US"/>
          </a:p>
        </p:txBody>
      </p:sp>
    </p:spTree>
    <p:extLst>
      <p:ext uri="{BB962C8B-B14F-4D97-AF65-F5344CB8AC3E}">
        <p14:creationId xmlns:p14="http://schemas.microsoft.com/office/powerpoint/2010/main" val="1058265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33858" name="Rectangle 2"/>
          <p:cNvSpPr>
            <a:spLocks noGrp="1" noChangeArrowheads="1"/>
          </p:cNvSpPr>
          <p:nvPr>
            <p:ph type="ctrTitle"/>
          </p:nvPr>
        </p:nvSpPr>
        <p:spPr>
          <a:xfrm>
            <a:off x="1371600" y="1219200"/>
            <a:ext cx="6400800" cy="1676400"/>
          </a:xfrm>
        </p:spPr>
        <p:txBody>
          <a:bodyPr/>
          <a:lstStyle>
            <a:lvl1pPr algn="ctr">
              <a:defRPr sz="6000"/>
            </a:lvl1pPr>
          </a:lstStyle>
          <a:p>
            <a:r>
              <a:rPr lang="en-US" dirty="0"/>
              <a:t>Click to edit Master title style</a:t>
            </a:r>
          </a:p>
        </p:txBody>
      </p:sp>
      <p:sp>
        <p:nvSpPr>
          <p:cNvPr id="633859" name="Rectangle 3"/>
          <p:cNvSpPr>
            <a:spLocks noGrp="1" noChangeArrowheads="1"/>
          </p:cNvSpPr>
          <p:nvPr>
            <p:ph type="subTitle" idx="1"/>
          </p:nvPr>
        </p:nvSpPr>
        <p:spPr>
          <a:xfrm>
            <a:off x="1371600" y="3352800"/>
            <a:ext cx="6400800" cy="1752600"/>
          </a:xfrm>
        </p:spPr>
        <p:txBody>
          <a:bodyPr/>
          <a:lstStyle>
            <a:lvl1pPr marL="0" indent="0" algn="ctr">
              <a:buFont typeface="Wingdings" pitchFamily="-112" charset="2"/>
              <a:buNone/>
              <a:defRPr sz="4000"/>
            </a:lvl1pPr>
          </a:lstStyle>
          <a:p>
            <a:r>
              <a:rPr lang="en-US"/>
              <a:t>Click to edit Master subtitle style</a:t>
            </a:r>
          </a:p>
        </p:txBody>
      </p:sp>
      <p:pic>
        <p:nvPicPr>
          <p:cNvPr id="6" name="Picture 5" descr="CMU_logo_horiz_red.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43100" y="6232676"/>
            <a:ext cx="5257800" cy="47292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2C3F949-8A0E-4B39-ACD3-486D0408954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
            <a:ext cx="2095500" cy="60563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134100" cy="60563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BED35F0-EAFF-467A-BE40-2C1B748CC43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33AAE56-5BC2-4EE0-A1A2-1F30C162DD07}" type="slidenum">
              <a:rPr lang="en-US"/>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C63D7E0-52FA-42BF-A1E2-79DA6DC0BC59}"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90600"/>
            <a:ext cx="4076700" cy="5141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990600"/>
            <a:ext cx="4076700" cy="5141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832BAFE-52C3-4ED2-89CE-76012ECA1D4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7F0A53D-6831-48EB-B2E7-F905BDDF30D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39CDBF5-9E41-45CF-9DE6-C9978CC24F13}"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FB7C7AA-4FA7-4EE5-A8CD-AD1364AC40E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517D7DA-C4B4-4275-B880-F12B8FD0EB5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5291E00-AA6D-4826-B6D3-7E23286359A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5" Type="http://schemas.openxmlformats.org/officeDocument/2006/relationships/image" Target="../media/image3.png"/><Relationship Id="rId16" Type="http://schemas.openxmlformats.org/officeDocument/2006/relationships/image" Target="../media/image4.png"/><Relationship Id="rId17" Type="http://schemas.openxmlformats.org/officeDocument/2006/relationships/image" Target="../media/image5.png"/><Relationship Id="rId18"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32834" name="Rectangle 2"/>
          <p:cNvSpPr>
            <a:spLocks noGrp="1" noChangeArrowheads="1"/>
          </p:cNvSpPr>
          <p:nvPr>
            <p:ph type="title"/>
          </p:nvPr>
        </p:nvSpPr>
        <p:spPr bwMode="auto">
          <a:xfrm>
            <a:off x="1343025" y="76200"/>
            <a:ext cx="7496175" cy="762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632835" name="Rectangle 3"/>
          <p:cNvSpPr>
            <a:spLocks noGrp="1" noChangeArrowheads="1"/>
          </p:cNvSpPr>
          <p:nvPr>
            <p:ph type="body" idx="1"/>
          </p:nvPr>
        </p:nvSpPr>
        <p:spPr bwMode="auto">
          <a:xfrm>
            <a:off x="457200" y="990600"/>
            <a:ext cx="8305800" cy="51419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32836" name="Rectangle 4"/>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a:lvl1pPr>
          </a:lstStyle>
          <a:p>
            <a:endParaRPr lang="en-US"/>
          </a:p>
        </p:txBody>
      </p:sp>
      <p:sp>
        <p:nvSpPr>
          <p:cNvPr id="632837" name="Rectangle 5"/>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endParaRPr lang="en-US"/>
          </a:p>
        </p:txBody>
      </p:sp>
      <p:sp>
        <p:nvSpPr>
          <p:cNvPr id="632838" name="Rectangle 6"/>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6993E97F-F80A-4EC3-AE0E-04CD59CD6721}" type="slidenum">
              <a:rPr lang="en-US"/>
              <a:pPr/>
              <a:t>‹#›</a:t>
            </a:fld>
            <a:endParaRPr lang="en-US"/>
          </a:p>
        </p:txBody>
      </p:sp>
      <p:pic>
        <p:nvPicPr>
          <p:cNvPr id="632839" name="Picture 7" descr="logo3"/>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76200" y="230188"/>
            <a:ext cx="990600" cy="549275"/>
          </a:xfrm>
          <a:prstGeom prst="rect">
            <a:avLst/>
          </a:prstGeom>
          <a:noFill/>
        </p:spPr>
      </p:pic>
      <p:pic>
        <p:nvPicPr>
          <p:cNvPr id="632840" name="Picture 8"/>
          <p:cNvPicPr>
            <a:picLocks noChangeAspect="1" noChangeArrowheads="1"/>
          </p:cNvPicPr>
          <p:nvPr/>
        </p:nvPicPr>
        <p:blipFill>
          <a:blip cstate="print">
            <a:lum bright="14000"/>
          </a:blip>
          <a:srcRect/>
          <a:stretch>
            <a:fillRect/>
          </a:stretch>
        </p:blipFill>
        <p:spPr bwMode="auto">
          <a:xfrm>
            <a:off x="76200" y="838200"/>
            <a:ext cx="8991600" cy="84138"/>
          </a:xfrm>
          <a:prstGeom prst="rect">
            <a:avLst/>
          </a:prstGeom>
          <a:noFill/>
          <a:ln w="38100">
            <a:noFill/>
            <a:miter lim="800000"/>
            <a:headEnd/>
            <a:tailEnd/>
          </a:ln>
          <a:effectLst/>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112" charset="0"/>
        </a:defRPr>
      </a:lvl2pPr>
      <a:lvl3pPr algn="l" rtl="0" fontAlgn="base">
        <a:spcBef>
          <a:spcPct val="0"/>
        </a:spcBef>
        <a:spcAft>
          <a:spcPct val="0"/>
        </a:spcAft>
        <a:defRPr sz="4400">
          <a:solidFill>
            <a:schemeClr val="tx2"/>
          </a:solidFill>
          <a:latin typeface="Tahoma" pitchFamily="-112" charset="0"/>
        </a:defRPr>
      </a:lvl3pPr>
      <a:lvl4pPr algn="l" rtl="0" fontAlgn="base">
        <a:spcBef>
          <a:spcPct val="0"/>
        </a:spcBef>
        <a:spcAft>
          <a:spcPct val="0"/>
        </a:spcAft>
        <a:defRPr sz="4400">
          <a:solidFill>
            <a:schemeClr val="tx2"/>
          </a:solidFill>
          <a:latin typeface="Tahoma" pitchFamily="-112" charset="0"/>
        </a:defRPr>
      </a:lvl4pPr>
      <a:lvl5pPr algn="l" rtl="0" fontAlgn="base">
        <a:spcBef>
          <a:spcPct val="0"/>
        </a:spcBef>
        <a:spcAft>
          <a:spcPct val="0"/>
        </a:spcAft>
        <a:defRPr sz="4400">
          <a:solidFill>
            <a:schemeClr val="tx2"/>
          </a:solidFill>
          <a:latin typeface="Tahoma" pitchFamily="-112" charset="0"/>
        </a:defRPr>
      </a:lvl5pPr>
      <a:lvl6pPr marL="457200" algn="l" rtl="0" fontAlgn="base">
        <a:spcBef>
          <a:spcPct val="0"/>
        </a:spcBef>
        <a:spcAft>
          <a:spcPct val="0"/>
        </a:spcAft>
        <a:defRPr sz="4400">
          <a:solidFill>
            <a:schemeClr val="tx2"/>
          </a:solidFill>
          <a:latin typeface="Tahoma" pitchFamily="-112" charset="0"/>
        </a:defRPr>
      </a:lvl6pPr>
      <a:lvl7pPr marL="914400" algn="l" rtl="0" fontAlgn="base">
        <a:spcBef>
          <a:spcPct val="0"/>
        </a:spcBef>
        <a:spcAft>
          <a:spcPct val="0"/>
        </a:spcAft>
        <a:defRPr sz="4400">
          <a:solidFill>
            <a:schemeClr val="tx2"/>
          </a:solidFill>
          <a:latin typeface="Tahoma" pitchFamily="-112" charset="0"/>
        </a:defRPr>
      </a:lvl7pPr>
      <a:lvl8pPr marL="1371600" algn="l" rtl="0" fontAlgn="base">
        <a:spcBef>
          <a:spcPct val="0"/>
        </a:spcBef>
        <a:spcAft>
          <a:spcPct val="0"/>
        </a:spcAft>
        <a:defRPr sz="4400">
          <a:solidFill>
            <a:schemeClr val="tx2"/>
          </a:solidFill>
          <a:latin typeface="Tahoma" pitchFamily="-112" charset="0"/>
        </a:defRPr>
      </a:lvl8pPr>
      <a:lvl9pPr marL="1828800" algn="l" rtl="0" fontAlgn="base">
        <a:spcBef>
          <a:spcPct val="0"/>
        </a:spcBef>
        <a:spcAft>
          <a:spcPct val="0"/>
        </a:spcAft>
        <a:defRPr sz="4400">
          <a:solidFill>
            <a:schemeClr val="tx2"/>
          </a:solidFill>
          <a:latin typeface="Tahoma" pitchFamily="-112" charset="0"/>
        </a:defRPr>
      </a:lvl9pPr>
    </p:titleStyle>
    <p:bodyStyle>
      <a:lvl1pPr marL="285750" indent="-285750" algn="l" rtl="0" fontAlgn="base">
        <a:spcBef>
          <a:spcPct val="20000"/>
        </a:spcBef>
        <a:spcAft>
          <a:spcPct val="0"/>
        </a:spcAft>
        <a:buClr>
          <a:schemeClr val="folHlink"/>
        </a:buClr>
        <a:buSzPct val="70000"/>
        <a:buFont typeface="Wingdings" pitchFamily="-112" charset="2"/>
        <a:buBlip>
          <a:blip r:embed="rId14"/>
        </a:buBlip>
        <a:defRPr sz="2800">
          <a:solidFill>
            <a:schemeClr val="tx1"/>
          </a:solidFill>
          <a:latin typeface="+mn-lt"/>
          <a:ea typeface="+mn-ea"/>
          <a:cs typeface="+mn-cs"/>
        </a:defRPr>
      </a:lvl1pPr>
      <a:lvl2pPr marL="687388" indent="-230188" algn="l" rtl="0" fontAlgn="base">
        <a:spcBef>
          <a:spcPct val="20000"/>
        </a:spcBef>
        <a:spcAft>
          <a:spcPct val="0"/>
        </a:spcAft>
        <a:buClr>
          <a:schemeClr val="hlink"/>
        </a:buClr>
        <a:buSzPct val="65000"/>
        <a:buFont typeface="Wingdings" pitchFamily="-112" charset="2"/>
        <a:buBlip>
          <a:blip r:embed="rId15"/>
        </a:buBlip>
        <a:defRPr sz="2400">
          <a:solidFill>
            <a:schemeClr val="tx1"/>
          </a:solidFill>
          <a:latin typeface="+mn-lt"/>
        </a:defRPr>
      </a:lvl2pPr>
      <a:lvl3pPr marL="1089025" indent="-174625" algn="l" rtl="0" fontAlgn="base">
        <a:spcBef>
          <a:spcPct val="20000"/>
        </a:spcBef>
        <a:spcAft>
          <a:spcPct val="0"/>
        </a:spcAft>
        <a:buClr>
          <a:schemeClr val="folHlink"/>
        </a:buClr>
        <a:buSzPct val="60000"/>
        <a:buFont typeface="Wingdings" pitchFamily="-112" charset="2"/>
        <a:buBlip>
          <a:blip r:embed="rId16"/>
        </a:buBlip>
        <a:defRPr sz="2000">
          <a:solidFill>
            <a:schemeClr val="tx1"/>
          </a:solidFill>
          <a:latin typeface="+mn-lt"/>
        </a:defRPr>
      </a:lvl3pPr>
      <a:lvl4pPr marL="1546225" indent="-174625" algn="l" rtl="0" fontAlgn="base">
        <a:spcBef>
          <a:spcPct val="20000"/>
        </a:spcBef>
        <a:spcAft>
          <a:spcPct val="0"/>
        </a:spcAft>
        <a:buClr>
          <a:schemeClr val="accent2"/>
        </a:buClr>
        <a:buSzPct val="60000"/>
        <a:buFont typeface="Wingdings" pitchFamily="-112" charset="2"/>
        <a:buBlip>
          <a:blip r:embed="rId17"/>
        </a:buBlip>
        <a:defRPr>
          <a:solidFill>
            <a:schemeClr val="tx1"/>
          </a:solidFill>
          <a:latin typeface="+mn-lt"/>
        </a:defRPr>
      </a:lvl4pPr>
      <a:lvl5pPr marL="1995488" indent="-166688" algn="l" rtl="0" fontAlgn="base">
        <a:spcBef>
          <a:spcPct val="20000"/>
        </a:spcBef>
        <a:spcAft>
          <a:spcPct val="0"/>
        </a:spcAft>
        <a:buClr>
          <a:schemeClr val="accent1"/>
        </a:buClr>
        <a:buSzPct val="55000"/>
        <a:buFont typeface="Wingdings" pitchFamily="-112" charset="2"/>
        <a:buBlip>
          <a:blip r:embed="rId18"/>
        </a:buBlip>
        <a:defRPr>
          <a:solidFill>
            <a:schemeClr val="tx1"/>
          </a:solidFill>
          <a:latin typeface="+mn-lt"/>
        </a:defRPr>
      </a:lvl5pPr>
      <a:lvl6pPr marL="2452688" indent="-166688" algn="l" rtl="0" fontAlgn="base">
        <a:spcBef>
          <a:spcPct val="20000"/>
        </a:spcBef>
        <a:spcAft>
          <a:spcPct val="0"/>
        </a:spcAft>
        <a:buClr>
          <a:schemeClr val="accent1"/>
        </a:buClr>
        <a:buSzPct val="55000"/>
        <a:buFont typeface="Wingdings" pitchFamily="-112" charset="2"/>
        <a:buBlip>
          <a:blip r:embed="rId18"/>
        </a:buBlip>
        <a:defRPr>
          <a:solidFill>
            <a:schemeClr val="tx1"/>
          </a:solidFill>
          <a:latin typeface="+mn-lt"/>
        </a:defRPr>
      </a:lvl6pPr>
      <a:lvl7pPr marL="2909888" indent="-166688" algn="l" rtl="0" fontAlgn="base">
        <a:spcBef>
          <a:spcPct val="20000"/>
        </a:spcBef>
        <a:spcAft>
          <a:spcPct val="0"/>
        </a:spcAft>
        <a:buClr>
          <a:schemeClr val="accent1"/>
        </a:buClr>
        <a:buSzPct val="55000"/>
        <a:buFont typeface="Wingdings" pitchFamily="-112" charset="2"/>
        <a:buBlip>
          <a:blip r:embed="rId18"/>
        </a:buBlip>
        <a:defRPr>
          <a:solidFill>
            <a:schemeClr val="tx1"/>
          </a:solidFill>
          <a:latin typeface="+mn-lt"/>
        </a:defRPr>
      </a:lvl7pPr>
      <a:lvl8pPr marL="3367088" indent="-166688" algn="l" rtl="0" fontAlgn="base">
        <a:spcBef>
          <a:spcPct val="20000"/>
        </a:spcBef>
        <a:spcAft>
          <a:spcPct val="0"/>
        </a:spcAft>
        <a:buClr>
          <a:schemeClr val="accent1"/>
        </a:buClr>
        <a:buSzPct val="55000"/>
        <a:buFont typeface="Wingdings" pitchFamily="-112" charset="2"/>
        <a:buBlip>
          <a:blip r:embed="rId18"/>
        </a:buBlip>
        <a:defRPr>
          <a:solidFill>
            <a:schemeClr val="tx1"/>
          </a:solidFill>
          <a:latin typeface="+mn-lt"/>
        </a:defRPr>
      </a:lvl8pPr>
      <a:lvl9pPr marL="3824288" indent="-166688" algn="l" rtl="0" fontAlgn="base">
        <a:spcBef>
          <a:spcPct val="20000"/>
        </a:spcBef>
        <a:spcAft>
          <a:spcPct val="0"/>
        </a:spcAft>
        <a:buClr>
          <a:schemeClr val="accent1"/>
        </a:buClr>
        <a:buSzPct val="55000"/>
        <a:buFont typeface="Wingdings" pitchFamily="-112" charset="2"/>
        <a:buBlip>
          <a:blip r:embed="rId18"/>
        </a:buBlip>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6.emf"/></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7.jpeg"/><Relationship Id="rId5" Type="http://schemas.openxmlformats.org/officeDocument/2006/relationships/image" Target="../media/image28.png"/><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emf"/><Relationship Id="rId4" Type="http://schemas.openxmlformats.org/officeDocument/2006/relationships/image" Target="../media/image32.emf"/><Relationship Id="rId1" Type="http://schemas.openxmlformats.org/officeDocument/2006/relationships/slideLayout" Target="../slideLayouts/slideLayout2.xml"/><Relationship Id="rId2" Type="http://schemas.openxmlformats.org/officeDocument/2006/relationships/image" Target="../media/image30.emf"/></Relationships>
</file>

<file path=ppt/slides/_rels/slide23.xml.rels><?xml version="1.0" encoding="UTF-8" standalone="yes"?>
<Relationships xmlns="http://schemas.openxmlformats.org/package/2006/relationships"><Relationship Id="rId3" Type="http://schemas.openxmlformats.org/officeDocument/2006/relationships/image" Target="../media/image31.emf"/><Relationship Id="rId4" Type="http://schemas.openxmlformats.org/officeDocument/2006/relationships/image" Target="../media/image32.emf"/><Relationship Id="rId1" Type="http://schemas.openxmlformats.org/officeDocument/2006/relationships/slideLayout" Target="../slideLayouts/slideLayout2.xml"/><Relationship Id="rId2" Type="http://schemas.openxmlformats.org/officeDocument/2006/relationships/image" Target="../media/image30.emf"/></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31.emf"/><Relationship Id="rId5" Type="http://schemas.openxmlformats.org/officeDocument/2006/relationships/image" Target="../media/image32.emf"/><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jpeg"/><Relationship Id="rId6" Type="http://schemas.openxmlformats.org/officeDocument/2006/relationships/image" Target="../media/image13.png"/><Relationship Id="rId7"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4.png"/></Relationships>
</file>

<file path=ppt/slides/_rels/slide31.xml.rels><?xml version="1.0" encoding="UTF-8" standalone="yes"?>
<Relationships xmlns="http://schemas.openxmlformats.org/package/2006/relationships"><Relationship Id="rId11" Type="http://schemas.openxmlformats.org/officeDocument/2006/relationships/image" Target="../media/image44.emf"/><Relationship Id="rId12" Type="http://schemas.openxmlformats.org/officeDocument/2006/relationships/image" Target="../media/image45.emf"/><Relationship Id="rId1" Type="http://schemas.openxmlformats.org/officeDocument/2006/relationships/slideLayout" Target="../slideLayouts/slideLayout2.xml"/><Relationship Id="rId2" Type="http://schemas.openxmlformats.org/officeDocument/2006/relationships/image" Target="../media/image35.emf"/><Relationship Id="rId3" Type="http://schemas.openxmlformats.org/officeDocument/2006/relationships/image" Target="../media/image36.emf"/><Relationship Id="rId4" Type="http://schemas.openxmlformats.org/officeDocument/2006/relationships/image" Target="../media/image37.emf"/><Relationship Id="rId5" Type="http://schemas.openxmlformats.org/officeDocument/2006/relationships/image" Target="../media/image38.emf"/><Relationship Id="rId6" Type="http://schemas.openxmlformats.org/officeDocument/2006/relationships/image" Target="../media/image39.emf"/><Relationship Id="rId7" Type="http://schemas.openxmlformats.org/officeDocument/2006/relationships/image" Target="../media/image40.emf"/><Relationship Id="rId8" Type="http://schemas.openxmlformats.org/officeDocument/2006/relationships/image" Target="../media/image41.emf"/><Relationship Id="rId9" Type="http://schemas.openxmlformats.org/officeDocument/2006/relationships/image" Target="../media/image42.emf"/><Relationship Id="rId10" Type="http://schemas.openxmlformats.org/officeDocument/2006/relationships/image" Target="../media/image43.emf"/></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emf"/><Relationship Id="rId1" Type="http://schemas.openxmlformats.org/officeDocument/2006/relationships/slideLayout" Target="../slideLayouts/slideLayout2.xml"/><Relationship Id="rId2" Type="http://schemas.openxmlformats.org/officeDocument/2006/relationships/image" Target="../media/image35.emf"/></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emf"/><Relationship Id="rId1" Type="http://schemas.openxmlformats.org/officeDocument/2006/relationships/slideLayout" Target="../slideLayouts/slideLayout2.xml"/><Relationship Id="rId2" Type="http://schemas.openxmlformats.org/officeDocument/2006/relationships/image" Target="../media/image35.emf"/></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emf"/><Relationship Id="rId1" Type="http://schemas.openxmlformats.org/officeDocument/2006/relationships/slideLayout" Target="../slideLayouts/slideLayout2.xml"/><Relationship Id="rId2" Type="http://schemas.openxmlformats.org/officeDocument/2006/relationships/image" Target="../media/image35.emf"/></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emf"/><Relationship Id="rId1" Type="http://schemas.openxmlformats.org/officeDocument/2006/relationships/slideLayout" Target="../slideLayouts/slideLayout2.xml"/><Relationship Id="rId2" Type="http://schemas.openxmlformats.org/officeDocument/2006/relationships/image" Target="../media/image35.emf"/></Relationships>
</file>

<file path=ppt/slides/_rels/slide36.xml.rels><?xml version="1.0" encoding="UTF-8" standalone="yes"?>
<Relationships xmlns="http://schemas.openxmlformats.org/package/2006/relationships"><Relationship Id="rId3" Type="http://schemas.openxmlformats.org/officeDocument/2006/relationships/image" Target="../media/image49.emf"/><Relationship Id="rId4" Type="http://schemas.openxmlformats.org/officeDocument/2006/relationships/image" Target="../media/image50.emf"/><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emf"/><Relationship Id="rId3" Type="http://schemas.openxmlformats.org/officeDocument/2006/relationships/image" Target="../media/image50.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jpeg"/><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png"/><Relationship Id="rId3" Type="http://schemas.openxmlformats.org/officeDocument/2006/relationships/image" Target="../media/image55.png"/></Relationships>
</file>

<file path=ppt/slides/_rels/slide47.xml.rels><?xml version="1.0" encoding="UTF-8" standalone="yes"?>
<Relationships xmlns="http://schemas.openxmlformats.org/package/2006/relationships"><Relationship Id="rId3" Type="http://schemas.openxmlformats.org/officeDocument/2006/relationships/image" Target="../media/image57.png"/><Relationship Id="rId4" Type="http://schemas.openxmlformats.org/officeDocument/2006/relationships/image" Target="../media/image58.png"/><Relationship Id="rId5" Type="http://schemas.openxmlformats.org/officeDocument/2006/relationships/image" Target="../media/image59.png"/><Relationship Id="rId6" Type="http://schemas.openxmlformats.org/officeDocument/2006/relationships/image" Target="../media/image60.png"/><Relationship Id="rId7" Type="http://schemas.openxmlformats.org/officeDocument/2006/relationships/image" Target="../media/image61.png"/><Relationship Id="rId8" Type="http://schemas.openxmlformats.org/officeDocument/2006/relationships/image" Target="../media/image62.png"/><Relationship Id="rId1" Type="http://schemas.openxmlformats.org/officeDocument/2006/relationships/slideLayout" Target="../slideLayouts/slideLayout7.xml"/><Relationship Id="rId2" Type="http://schemas.openxmlformats.org/officeDocument/2006/relationships/image" Target="../media/image5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990600"/>
            <a:ext cx="8610600" cy="1676400"/>
          </a:xfrm>
        </p:spPr>
        <p:txBody>
          <a:bodyPr/>
          <a:lstStyle/>
          <a:p>
            <a:r>
              <a:rPr lang="en-US" sz="3400" b="1" dirty="0" smtClean="0"/>
              <a:t>Beyond Keyword Search: </a:t>
            </a:r>
            <a:br>
              <a:rPr lang="en-US" sz="3400" b="1" dirty="0" smtClean="0"/>
            </a:br>
            <a:r>
              <a:rPr lang="en-US" sz="2800" b="1" dirty="0" smtClean="0"/>
              <a:t>Discovering Relevant Scientific Literature</a:t>
            </a:r>
            <a:endParaRPr lang="en-US" sz="2800" b="1" dirty="0"/>
          </a:p>
        </p:txBody>
      </p:sp>
      <p:sp>
        <p:nvSpPr>
          <p:cNvPr id="6" name="Subtitle 5"/>
          <p:cNvSpPr>
            <a:spLocks noGrp="1"/>
          </p:cNvSpPr>
          <p:nvPr>
            <p:ph type="subTitle" idx="1"/>
          </p:nvPr>
        </p:nvSpPr>
        <p:spPr>
          <a:xfrm>
            <a:off x="1371600" y="2819400"/>
            <a:ext cx="6400800" cy="2590800"/>
          </a:xfrm>
        </p:spPr>
        <p:txBody>
          <a:bodyPr/>
          <a:lstStyle/>
          <a:p>
            <a:r>
              <a:rPr lang="en-US" sz="2800" dirty="0" smtClean="0"/>
              <a:t>Khalid El-Arini and Carlos Guestrin</a:t>
            </a:r>
          </a:p>
          <a:p>
            <a:r>
              <a:rPr lang="en-US" sz="2800" dirty="0" smtClean="0"/>
              <a:t>August 22, 2011</a:t>
            </a:r>
            <a:endParaRPr lang="en-US" sz="2000" dirty="0" smtClean="0"/>
          </a:p>
          <a:p>
            <a:endParaRPr lang="en-US" sz="2000" dirty="0"/>
          </a:p>
        </p:txBody>
      </p:sp>
      <p:sp>
        <p:nvSpPr>
          <p:cNvPr id="4" name="TextBox 3"/>
          <p:cNvSpPr txBox="1"/>
          <p:nvPr>
            <p:custDataLst>
              <p:tags r:id="rId1"/>
            </p:custDataLst>
          </p:nvPr>
        </p:nvSpPr>
        <p:spPr>
          <a:xfrm>
            <a:off x="0" y="7112000"/>
            <a:ext cx="9144000" cy="646331"/>
          </a:xfrm>
          <a:prstGeom prst="rect">
            <a:avLst/>
          </a:prstGeom>
          <a:noFill/>
        </p:spPr>
        <p:txBody>
          <a:bodyPr vert="horz" rtlCol="0">
            <a:spAutoFit/>
          </a:bodyPr>
          <a:lstStyle/>
          <a:p>
            <a:r>
              <a:rPr lang="en-US" smtClean="0"/>
              <a:t>TexPoint fonts used in EMF. </a:t>
            </a:r>
          </a:p>
          <a:p>
            <a:r>
              <a:rPr lang="en-US" smtClean="0"/>
              <a:t>Read the TexPoint manual before you delete this box.: </a:t>
            </a:r>
            <a:r>
              <a:rPr lang="en-US" smtClean="0">
                <a:latin typeface="CMR10"/>
              </a:rPr>
              <a:t>A</a:t>
            </a:r>
            <a:r>
              <a:rPr lang="en-US" smtClean="0">
                <a:latin typeface="CMMI10"/>
              </a:rPr>
              <a:t>A</a:t>
            </a:r>
            <a:endParaRPr 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influence</a:t>
            </a:r>
            <a:endParaRPr lang="en-US" dirty="0"/>
          </a:p>
        </p:txBody>
      </p:sp>
      <p:sp>
        <p:nvSpPr>
          <p:cNvPr id="3" name="Content Placeholder 2"/>
          <p:cNvSpPr>
            <a:spLocks noGrp="1"/>
          </p:cNvSpPr>
          <p:nvPr>
            <p:ph idx="1"/>
          </p:nvPr>
        </p:nvSpPr>
        <p:spPr/>
        <p:txBody>
          <a:bodyPr/>
          <a:lstStyle/>
          <a:p>
            <a:r>
              <a:rPr lang="en-US" dirty="0" smtClean="0"/>
              <a:t>Ideas flow from </a:t>
            </a:r>
            <a:r>
              <a:rPr lang="en-US" b="1" dirty="0" smtClean="0"/>
              <a:t>prior knowledge </a:t>
            </a:r>
            <a:r>
              <a:rPr lang="en-US" dirty="0" smtClean="0"/>
              <a:t>of</a:t>
            </a:r>
            <a:r>
              <a:rPr lang="en-US" b="1" dirty="0" smtClean="0"/>
              <a:t> </a:t>
            </a:r>
            <a:r>
              <a:rPr lang="en-US" dirty="0" smtClean="0"/>
              <a:t>the authors</a:t>
            </a:r>
            <a:endParaRPr lang="en-US" dirty="0"/>
          </a:p>
        </p:txBody>
      </p:sp>
      <p:sp>
        <p:nvSpPr>
          <p:cNvPr id="4" name="Slide Number Placeholder 3"/>
          <p:cNvSpPr>
            <a:spLocks noGrp="1"/>
          </p:cNvSpPr>
          <p:nvPr>
            <p:ph type="sldNum" sz="quarter" idx="12"/>
          </p:nvPr>
        </p:nvSpPr>
        <p:spPr/>
        <p:txBody>
          <a:bodyPr/>
          <a:lstStyle/>
          <a:p>
            <a:fld id="{733AAE56-5BC2-4EE0-A1A2-1F30C162DD07}" type="slidenum">
              <a:rPr lang="en-US" smtClean="0"/>
              <a:pPr/>
              <a:t>10</a:t>
            </a:fld>
            <a:endParaRPr lang="en-US"/>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4968" y="4648200"/>
            <a:ext cx="3054065" cy="21002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a:stCxn id="3074" idx="2"/>
            <a:endCxn id="9" idx="0"/>
          </p:cNvCxnSpPr>
          <p:nvPr/>
        </p:nvCxnSpPr>
        <p:spPr bwMode="auto">
          <a:xfrm flipH="1">
            <a:off x="4572001" y="3352800"/>
            <a:ext cx="1782472" cy="1295400"/>
          </a:xfrm>
          <a:prstGeom prst="straightConnector1">
            <a:avLst/>
          </a:prstGeom>
          <a:noFill/>
          <a:ln w="38100" cap="flat" cmpd="sng" algn="ctr">
            <a:solidFill>
              <a:schemeClr val="tx1"/>
            </a:solidFill>
            <a:prstDash val="sysDot"/>
            <a:round/>
            <a:headEnd type="none" w="med" len="med"/>
            <a:tailEnd type="triangle" w="med" len="med"/>
          </a:ln>
          <a:effectLst/>
        </p:spPr>
      </p:cxnSp>
      <p:pic>
        <p:nvPicPr>
          <p:cNvPr id="3074" name="Picture 2" descr="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6882" y="1981200"/>
            <a:ext cx="935182" cy="13716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cssa.berkeley.edu/cogscicon/images/breakout-t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1935" y="1981200"/>
            <a:ext cx="1243012" cy="1243013"/>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Arrow Connector 14"/>
          <p:cNvCxnSpPr>
            <a:stCxn id="3078" idx="2"/>
            <a:endCxn id="9" idx="0"/>
          </p:cNvCxnSpPr>
          <p:nvPr/>
        </p:nvCxnSpPr>
        <p:spPr bwMode="auto">
          <a:xfrm>
            <a:off x="2943441" y="3224213"/>
            <a:ext cx="1628560" cy="1423987"/>
          </a:xfrm>
          <a:prstGeom prst="straightConnector1">
            <a:avLst/>
          </a:prstGeom>
          <a:noFill/>
          <a:ln w="38100" cap="flat" cmpd="sng" algn="ctr">
            <a:solidFill>
              <a:schemeClr val="tx1"/>
            </a:solidFill>
            <a:prstDash val="sysDot"/>
            <a:round/>
            <a:headEnd type="none" w="med" len="med"/>
            <a:tailEnd type="triangle" w="med" len="med"/>
          </a:ln>
          <a:effectLst/>
        </p:spPr>
      </p:cxnSp>
    </p:spTree>
    <p:extLst>
      <p:ext uri="{BB962C8B-B14F-4D97-AF65-F5344CB8AC3E}">
        <p14:creationId xmlns:p14="http://schemas.microsoft.com/office/powerpoint/2010/main" val="105718975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Influence context</a:t>
            </a:r>
            <a:endParaRPr lang="en-GB" dirty="0"/>
          </a:p>
        </p:txBody>
      </p:sp>
      <p:sp>
        <p:nvSpPr>
          <p:cNvPr id="4" name="Slide Number Placeholder 3"/>
          <p:cNvSpPr>
            <a:spLocks noGrp="1"/>
          </p:cNvSpPr>
          <p:nvPr>
            <p:ph type="sldNum" sz="quarter" idx="12"/>
          </p:nvPr>
        </p:nvSpPr>
        <p:spPr/>
        <p:txBody>
          <a:bodyPr/>
          <a:lstStyle/>
          <a:p>
            <a:fld id="{733AAE56-5BC2-4EE0-A1A2-1F30C162DD07}" type="slidenum">
              <a:rPr lang="en-US" smtClean="0"/>
              <a:pPr/>
              <a:t>11</a:t>
            </a:fld>
            <a:endParaRPr lang="en-US"/>
          </a:p>
        </p:txBody>
      </p:sp>
      <p:pic>
        <p:nvPicPr>
          <p:cNvPr id="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1828800"/>
            <a:ext cx="4599590" cy="2057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a:spLocks noGrp="1"/>
          </p:cNvSpPr>
          <p:nvPr>
            <p:ph idx="1"/>
          </p:nvPr>
        </p:nvSpPr>
        <p:spPr>
          <a:xfrm>
            <a:off x="457200" y="1066801"/>
            <a:ext cx="8305800" cy="685800"/>
          </a:xfrm>
        </p:spPr>
        <p:txBody>
          <a:bodyPr/>
          <a:lstStyle/>
          <a:p>
            <a:pPr marL="0" indent="0">
              <a:buNone/>
            </a:pPr>
            <a:r>
              <a:rPr lang="en-US" dirty="0" smtClean="0"/>
              <a:t>Why do I cite this paper?</a:t>
            </a:r>
            <a:endParaRPr lang="en-US" dirty="0"/>
          </a:p>
        </p:txBody>
      </p:sp>
      <p:sp>
        <p:nvSpPr>
          <p:cNvPr id="9" name="Content Placeholder 2"/>
          <p:cNvSpPr txBox="1">
            <a:spLocks/>
          </p:cNvSpPr>
          <p:nvPr/>
        </p:nvSpPr>
        <p:spPr bwMode="auto">
          <a:xfrm>
            <a:off x="2133600" y="4114800"/>
            <a:ext cx="8305800" cy="228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285750" indent="-285750" algn="l" rtl="0" fontAlgn="base">
              <a:spcBef>
                <a:spcPct val="20000"/>
              </a:spcBef>
              <a:spcAft>
                <a:spcPct val="0"/>
              </a:spcAft>
              <a:buClr>
                <a:schemeClr val="folHlink"/>
              </a:buClr>
              <a:buSzPct val="70000"/>
              <a:buFont typeface="Wingdings" pitchFamily="-112" charset="2"/>
              <a:buBlip>
                <a:blip r:embed="rId3"/>
              </a:buBlip>
              <a:defRPr sz="2800">
                <a:solidFill>
                  <a:schemeClr val="tx1"/>
                </a:solidFill>
                <a:latin typeface="+mn-lt"/>
                <a:ea typeface="+mn-ea"/>
                <a:cs typeface="+mn-cs"/>
              </a:defRPr>
            </a:lvl1pPr>
            <a:lvl2pPr marL="687388" indent="-230188" algn="l" rtl="0" fontAlgn="base">
              <a:spcBef>
                <a:spcPct val="20000"/>
              </a:spcBef>
              <a:spcAft>
                <a:spcPct val="0"/>
              </a:spcAft>
              <a:buClr>
                <a:schemeClr val="hlink"/>
              </a:buClr>
              <a:buSzPct val="65000"/>
              <a:buFont typeface="Wingdings" pitchFamily="-112" charset="2"/>
              <a:buBlip>
                <a:blip r:embed="rId4"/>
              </a:buBlip>
              <a:defRPr sz="2400">
                <a:solidFill>
                  <a:schemeClr val="tx1"/>
                </a:solidFill>
                <a:latin typeface="+mn-lt"/>
              </a:defRPr>
            </a:lvl2pPr>
            <a:lvl3pPr marL="1089025" indent="-174625" algn="l" rtl="0" fontAlgn="base">
              <a:spcBef>
                <a:spcPct val="20000"/>
              </a:spcBef>
              <a:spcAft>
                <a:spcPct val="0"/>
              </a:spcAft>
              <a:buClr>
                <a:schemeClr val="folHlink"/>
              </a:buClr>
              <a:buSzPct val="60000"/>
              <a:buFont typeface="Wingdings" pitchFamily="-112" charset="2"/>
              <a:buBlip>
                <a:blip r:embed="rId5"/>
              </a:buBlip>
              <a:defRPr sz="2000">
                <a:solidFill>
                  <a:schemeClr val="tx1"/>
                </a:solidFill>
                <a:latin typeface="+mn-lt"/>
              </a:defRPr>
            </a:lvl3pPr>
            <a:lvl4pPr marL="1546225" indent="-174625" algn="l" rtl="0" fontAlgn="base">
              <a:spcBef>
                <a:spcPct val="20000"/>
              </a:spcBef>
              <a:spcAft>
                <a:spcPct val="0"/>
              </a:spcAft>
              <a:buClr>
                <a:schemeClr val="accent2"/>
              </a:buClr>
              <a:buSzPct val="60000"/>
              <a:buFont typeface="Wingdings" pitchFamily="-112" charset="2"/>
              <a:buBlip>
                <a:blip r:embed="rId6"/>
              </a:buBlip>
              <a:defRPr>
                <a:solidFill>
                  <a:schemeClr val="tx1"/>
                </a:solidFill>
                <a:latin typeface="+mn-lt"/>
              </a:defRPr>
            </a:lvl4pPr>
            <a:lvl5pPr marL="1995488" indent="-166688" algn="l" rtl="0" fontAlgn="base">
              <a:spcBef>
                <a:spcPct val="20000"/>
              </a:spcBef>
              <a:spcAft>
                <a:spcPct val="0"/>
              </a:spcAft>
              <a:buClr>
                <a:schemeClr val="accent1"/>
              </a:buClr>
              <a:buSzPct val="55000"/>
              <a:buFont typeface="Wingdings" pitchFamily="-112" charset="2"/>
              <a:buBlip>
                <a:blip r:embed="rId7"/>
              </a:buBlip>
              <a:defRPr>
                <a:solidFill>
                  <a:schemeClr val="tx1"/>
                </a:solidFill>
                <a:latin typeface="+mn-lt"/>
              </a:defRPr>
            </a:lvl5pPr>
            <a:lvl6pPr marL="2452688" indent="-166688" algn="l" rtl="0" fontAlgn="base">
              <a:spcBef>
                <a:spcPct val="20000"/>
              </a:spcBef>
              <a:spcAft>
                <a:spcPct val="0"/>
              </a:spcAft>
              <a:buClr>
                <a:schemeClr val="accent1"/>
              </a:buClr>
              <a:buSzPct val="55000"/>
              <a:buFont typeface="Wingdings" pitchFamily="-112" charset="2"/>
              <a:buBlip>
                <a:blip r:embed="rId7"/>
              </a:buBlip>
              <a:defRPr>
                <a:solidFill>
                  <a:schemeClr val="tx1"/>
                </a:solidFill>
                <a:latin typeface="+mn-lt"/>
              </a:defRPr>
            </a:lvl6pPr>
            <a:lvl7pPr marL="2909888" indent="-166688" algn="l" rtl="0" fontAlgn="base">
              <a:spcBef>
                <a:spcPct val="20000"/>
              </a:spcBef>
              <a:spcAft>
                <a:spcPct val="0"/>
              </a:spcAft>
              <a:buClr>
                <a:schemeClr val="accent1"/>
              </a:buClr>
              <a:buSzPct val="55000"/>
              <a:buFont typeface="Wingdings" pitchFamily="-112" charset="2"/>
              <a:buBlip>
                <a:blip r:embed="rId7"/>
              </a:buBlip>
              <a:defRPr>
                <a:solidFill>
                  <a:schemeClr val="tx1"/>
                </a:solidFill>
                <a:latin typeface="+mn-lt"/>
              </a:defRPr>
            </a:lvl7pPr>
            <a:lvl8pPr marL="3367088" indent="-166688" algn="l" rtl="0" fontAlgn="base">
              <a:spcBef>
                <a:spcPct val="20000"/>
              </a:spcBef>
              <a:spcAft>
                <a:spcPct val="0"/>
              </a:spcAft>
              <a:buClr>
                <a:schemeClr val="accent1"/>
              </a:buClr>
              <a:buSzPct val="55000"/>
              <a:buFont typeface="Wingdings" pitchFamily="-112" charset="2"/>
              <a:buBlip>
                <a:blip r:embed="rId7"/>
              </a:buBlip>
              <a:defRPr>
                <a:solidFill>
                  <a:schemeClr val="tx1"/>
                </a:solidFill>
                <a:latin typeface="+mn-lt"/>
              </a:defRPr>
            </a:lvl8pPr>
            <a:lvl9pPr marL="3824288" indent="-166688" algn="l" rtl="0" fontAlgn="base">
              <a:spcBef>
                <a:spcPct val="20000"/>
              </a:spcBef>
              <a:spcAft>
                <a:spcPct val="0"/>
              </a:spcAft>
              <a:buClr>
                <a:schemeClr val="accent1"/>
              </a:buClr>
              <a:buSzPct val="55000"/>
              <a:buFont typeface="Wingdings" pitchFamily="-112" charset="2"/>
              <a:buBlip>
                <a:blip r:embed="rId7"/>
              </a:buBlip>
              <a:defRPr>
                <a:solidFill>
                  <a:schemeClr val="tx1"/>
                </a:solidFill>
                <a:latin typeface="+mn-lt"/>
              </a:defRPr>
            </a:lvl9pPr>
          </a:lstStyle>
          <a:p>
            <a:pPr marL="0" indent="0">
              <a:buFont typeface="Wingdings" pitchFamily="-112" charset="2"/>
              <a:buNone/>
            </a:pPr>
            <a:r>
              <a:rPr lang="en-US" dirty="0"/>
              <a:t>g</a:t>
            </a:r>
            <a:r>
              <a:rPr lang="en-US" dirty="0" smtClean="0"/>
              <a:t>enerative model of text</a:t>
            </a:r>
          </a:p>
          <a:p>
            <a:pPr marL="0" indent="0">
              <a:buFont typeface="Wingdings" pitchFamily="-112" charset="2"/>
              <a:buNone/>
            </a:pPr>
            <a:r>
              <a:rPr lang="en-US" dirty="0" err="1" smtClean="0"/>
              <a:t>variational</a:t>
            </a:r>
            <a:r>
              <a:rPr lang="en-US" dirty="0" smtClean="0"/>
              <a:t> inference</a:t>
            </a:r>
          </a:p>
          <a:p>
            <a:pPr marL="0" indent="0">
              <a:buFont typeface="Wingdings" pitchFamily="-112" charset="2"/>
              <a:buNone/>
            </a:pPr>
            <a:r>
              <a:rPr lang="en-US" dirty="0" smtClean="0"/>
              <a:t>EM</a:t>
            </a:r>
          </a:p>
          <a:p>
            <a:pPr marL="0" indent="0">
              <a:buFont typeface="Wingdings" pitchFamily="-112" charset="2"/>
              <a:buNone/>
            </a:pPr>
            <a:r>
              <a:rPr lang="en-US" dirty="0" smtClean="0"/>
              <a:t>…</a:t>
            </a:r>
          </a:p>
        </p:txBody>
      </p:sp>
      <p:sp>
        <p:nvSpPr>
          <p:cNvPr id="10" name="Right Brace 9"/>
          <p:cNvSpPr/>
          <p:nvPr/>
        </p:nvSpPr>
        <p:spPr bwMode="auto">
          <a:xfrm>
            <a:off x="6172200" y="4038600"/>
            <a:ext cx="685800" cy="2209800"/>
          </a:xfrm>
          <a:prstGeom prst="rightBrace">
            <a:avLst/>
          </a:prstGeom>
          <a:noFill/>
          <a:ln w="38100" cap="flat" cmpd="sng" algn="ctr">
            <a:solidFill>
              <a:schemeClr val="tx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ahoma" pitchFamily="-112" charset="0"/>
            </a:endParaRPr>
          </a:p>
        </p:txBody>
      </p:sp>
      <p:sp>
        <p:nvSpPr>
          <p:cNvPr id="11" name="Rectangle 10"/>
          <p:cNvSpPr/>
          <p:nvPr/>
        </p:nvSpPr>
        <p:spPr>
          <a:xfrm>
            <a:off x="6934200" y="4548426"/>
            <a:ext cx="1981633" cy="861774"/>
          </a:xfrm>
          <a:prstGeom prst="rect">
            <a:avLst/>
          </a:prstGeom>
        </p:spPr>
        <p:txBody>
          <a:bodyPr wrap="none">
            <a:spAutoFit/>
          </a:bodyPr>
          <a:lstStyle/>
          <a:p>
            <a:r>
              <a:rPr lang="en-US" dirty="0" smtClean="0"/>
              <a:t>we call these</a:t>
            </a:r>
          </a:p>
          <a:p>
            <a:r>
              <a:rPr lang="en-US" sz="3200" b="1" dirty="0" smtClean="0"/>
              <a:t>concepts</a:t>
            </a:r>
            <a:endParaRPr lang="en-GB" sz="3200" b="1" dirty="0"/>
          </a:p>
        </p:txBody>
      </p:sp>
    </p:spTree>
    <p:extLst>
      <p:ext uri="{BB962C8B-B14F-4D97-AF65-F5344CB8AC3E}">
        <p14:creationId xmlns:p14="http://schemas.microsoft.com/office/powerpoint/2010/main" val="41591634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Concept representation</a:t>
            </a:r>
            <a:endParaRPr lang="en-US" dirty="0"/>
          </a:p>
        </p:txBody>
      </p:sp>
      <p:sp>
        <p:nvSpPr>
          <p:cNvPr id="5" name="Content Placeholder 4"/>
          <p:cNvSpPr>
            <a:spLocks noGrp="1"/>
          </p:cNvSpPr>
          <p:nvPr>
            <p:ph idx="1"/>
          </p:nvPr>
        </p:nvSpPr>
        <p:spPr>
          <a:xfrm>
            <a:off x="381000" y="990600"/>
            <a:ext cx="8458200" cy="5141913"/>
          </a:xfrm>
        </p:spPr>
        <p:txBody>
          <a:bodyPr/>
          <a:lstStyle/>
          <a:p>
            <a:r>
              <a:rPr lang="en-US" dirty="0" smtClean="0"/>
              <a:t>Words, phrases or important technical terms</a:t>
            </a:r>
          </a:p>
          <a:p>
            <a:r>
              <a:rPr lang="en-US" dirty="0" smtClean="0"/>
              <a:t>Proteins, genes, or other advanced features</a:t>
            </a:r>
          </a:p>
        </p:txBody>
      </p:sp>
      <p:pic>
        <p:nvPicPr>
          <p:cNvPr id="10" name="Picture 2"/>
          <p:cNvPicPr>
            <a:picLocks noChangeAspect="1" noChangeArrowheads="1"/>
          </p:cNvPicPr>
          <p:nvPr/>
        </p:nvPicPr>
        <p:blipFill>
          <a:blip r:embed="rId2" cstate="print"/>
          <a:srcRect/>
          <a:stretch>
            <a:fillRect/>
          </a:stretch>
        </p:blipFill>
        <p:spPr bwMode="auto">
          <a:xfrm>
            <a:off x="762000" y="2362200"/>
            <a:ext cx="7416204" cy="3735724"/>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733AAE56-5BC2-4EE0-A1A2-1F30C162DD07}" type="slidenum">
              <a:rPr lang="en-US" smtClean="0"/>
              <a:pPr/>
              <a:t>12</a:t>
            </a:fld>
            <a:endParaRPr lang="en-US"/>
          </a:p>
        </p:txBody>
      </p:sp>
      <p:sp>
        <p:nvSpPr>
          <p:cNvPr id="7" name="Rectangle 6"/>
          <p:cNvSpPr/>
          <p:nvPr/>
        </p:nvSpPr>
        <p:spPr>
          <a:xfrm>
            <a:off x="1739751" y="2743200"/>
            <a:ext cx="5664498" cy="169277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400" dirty="0" smtClean="0"/>
              <a:t>Our assumption:</a:t>
            </a:r>
          </a:p>
          <a:p>
            <a:endParaRPr lang="en-US" sz="2400" dirty="0"/>
          </a:p>
          <a:p>
            <a:pPr algn="ctr"/>
            <a:r>
              <a:rPr lang="en-US" sz="2800" b="1" dirty="0" smtClean="0"/>
              <a:t>Influence always occurs in the context of concepts</a:t>
            </a:r>
          </a:p>
        </p:txBody>
      </p:sp>
    </p:spTree>
    <p:extLst>
      <p:ext uri="{BB962C8B-B14F-4D97-AF65-F5344CB8AC3E}">
        <p14:creationId xmlns:p14="http://schemas.microsoft.com/office/powerpoint/2010/main" val="31259728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9" presetClass="emph" presetSubtype="0" grpId="0" nodeType="withEffect">
                                  <p:stCondLst>
                                    <p:cond delay="0"/>
                                  </p:stCondLst>
                                  <p:childTnLst>
                                    <p:set>
                                      <p:cBhvr rctx="PPT">
                                        <p:cTn id="8" dur="indefinite"/>
                                        <p:tgtEl>
                                          <p:spTgt spid="5">
                                            <p:txEl>
                                              <p:pRg st="0" end="0"/>
                                            </p:txEl>
                                          </p:spTgt>
                                        </p:tgtEl>
                                        <p:attrNameLst>
                                          <p:attrName>style.opacity</p:attrName>
                                        </p:attrNameLst>
                                      </p:cBhvr>
                                      <p:to>
                                        <p:strVal val="0.25"/>
                                      </p:to>
                                    </p:set>
                                    <p:animEffect filter="image" prLst="opacity: 0.25">
                                      <p:cBhvr rctx="IE">
                                        <p:cTn id="9" dur="indefinite"/>
                                        <p:tgtEl>
                                          <p:spTgt spid="5">
                                            <p:txEl>
                                              <p:pRg st="0" end="0"/>
                                            </p:txEl>
                                          </p:spTgt>
                                        </p:tgtEl>
                                      </p:cBhvr>
                                    </p:animEffect>
                                  </p:childTnLst>
                                </p:cTn>
                              </p:par>
                              <p:par>
                                <p:cTn id="10" presetID="9" presetClass="emph" presetSubtype="0" grpId="0" nodeType="withEffect">
                                  <p:stCondLst>
                                    <p:cond delay="0"/>
                                  </p:stCondLst>
                                  <p:childTnLst>
                                    <p:set>
                                      <p:cBhvr rctx="PPT">
                                        <p:cTn id="11" dur="indefinite"/>
                                        <p:tgtEl>
                                          <p:spTgt spid="5">
                                            <p:txEl>
                                              <p:pRg st="1" end="1"/>
                                            </p:txEl>
                                          </p:spTgt>
                                        </p:tgtEl>
                                        <p:attrNameLst>
                                          <p:attrName>style.opacity</p:attrName>
                                        </p:attrNameLst>
                                      </p:cBhvr>
                                      <p:to>
                                        <p:strVal val="0.25"/>
                                      </p:to>
                                    </p:set>
                                    <p:animEffect filter="image" prLst="opacity: 0.25">
                                      <p:cBhvr rctx="IE">
                                        <p:cTn id="12" dur="indefinite"/>
                                        <p:tgtEl>
                                          <p:spTgt spid="5">
                                            <p:txEl>
                                              <p:pRg st="1" end="1"/>
                                            </p:txEl>
                                          </p:spTgt>
                                        </p:tgtEl>
                                      </p:cBhvr>
                                    </p:animEffect>
                                  </p:childTnLst>
                                </p:cTn>
                              </p:par>
                              <p:par>
                                <p:cTn id="13" presetID="9" presetClass="emph" presetSubtype="0" nodeType="withEffect">
                                  <p:stCondLst>
                                    <p:cond delay="0"/>
                                  </p:stCondLst>
                                  <p:childTnLst>
                                    <p:set>
                                      <p:cBhvr rctx="PPT">
                                        <p:cTn id="14" dur="indefinite"/>
                                        <p:tgtEl>
                                          <p:spTgt spid="10"/>
                                        </p:tgtEl>
                                        <p:attrNameLst>
                                          <p:attrName>style.opacity</p:attrName>
                                        </p:attrNameLst>
                                      </p:cBhvr>
                                      <p:to>
                                        <p:strVal val="0.25"/>
                                      </p:to>
                                    </p:set>
                                    <p:animEffect filter="image" prLst="opacity: 0.25">
                                      <p:cBhvr rctx="IE">
                                        <p:cTn id="15" dur="indefinite"/>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Influence by concept</a:t>
            </a:r>
            <a:endParaRPr lang="en-GB" dirty="0"/>
          </a:p>
        </p:txBody>
      </p:sp>
      <p:sp>
        <p:nvSpPr>
          <p:cNvPr id="4" name="Slide Number Placeholder 3"/>
          <p:cNvSpPr>
            <a:spLocks noGrp="1"/>
          </p:cNvSpPr>
          <p:nvPr>
            <p:ph type="sldNum" sz="quarter" idx="12"/>
          </p:nvPr>
        </p:nvSpPr>
        <p:spPr/>
        <p:txBody>
          <a:bodyPr/>
          <a:lstStyle/>
          <a:p>
            <a:fld id="{733AAE56-5BC2-4EE0-A1A2-1F30C162DD07}" type="slidenum">
              <a:rPr lang="en-US" smtClean="0"/>
              <a:pPr/>
              <a:t>13</a:t>
            </a:fld>
            <a:endParaRPr lang="en-US"/>
          </a:p>
        </p:txBody>
      </p:sp>
      <p:pic>
        <p:nvPicPr>
          <p:cNvPr id="5" name="Picture 6"/>
          <p:cNvPicPr>
            <a:picLocks noChangeAspect="1" noChangeArrowheads="1"/>
          </p:cNvPicPr>
          <p:nvPr/>
        </p:nvPicPr>
        <p:blipFill>
          <a:blip r:embed="rId2" cstate="print"/>
          <a:srcRect t="2353" r="3445" b="3529"/>
          <a:stretch>
            <a:fillRect/>
          </a:stretch>
        </p:blipFill>
        <p:spPr bwMode="auto">
          <a:xfrm>
            <a:off x="330200" y="2286000"/>
            <a:ext cx="4038600" cy="2605548"/>
          </a:xfrm>
          <a:prstGeom prst="rect">
            <a:avLst/>
          </a:prstGeom>
          <a:noFill/>
          <a:ln w="9525">
            <a:noFill/>
            <a:miter lim="800000"/>
            <a:headEnd/>
            <a:tailEnd/>
          </a:ln>
        </p:spPr>
      </p:pic>
      <p:pic>
        <p:nvPicPr>
          <p:cNvPr id="6" name="Picture 7"/>
          <p:cNvPicPr>
            <a:picLocks noChangeAspect="1" noChangeArrowheads="1"/>
          </p:cNvPicPr>
          <p:nvPr/>
        </p:nvPicPr>
        <p:blipFill>
          <a:blip r:embed="rId3" cstate="print"/>
          <a:srcRect l="1527" t="4655" r="2290" b="2253"/>
          <a:stretch>
            <a:fillRect/>
          </a:stretch>
        </p:blipFill>
        <p:spPr bwMode="auto">
          <a:xfrm>
            <a:off x="4699000" y="2286000"/>
            <a:ext cx="4114800" cy="2612571"/>
          </a:xfrm>
          <a:prstGeom prst="rect">
            <a:avLst/>
          </a:prstGeom>
          <a:noFill/>
          <a:ln w="9525">
            <a:noFill/>
            <a:miter lim="800000"/>
            <a:headEnd/>
            <a:tailEnd/>
          </a:ln>
        </p:spPr>
      </p:pic>
      <p:sp>
        <p:nvSpPr>
          <p:cNvPr id="7" name="Rectangle 6"/>
          <p:cNvSpPr/>
          <p:nvPr/>
        </p:nvSpPr>
        <p:spPr>
          <a:xfrm>
            <a:off x="1752600" y="1828800"/>
            <a:ext cx="1180131" cy="584775"/>
          </a:xfrm>
          <a:prstGeom prst="rect">
            <a:avLst/>
          </a:prstGeom>
        </p:spPr>
        <p:txBody>
          <a:bodyPr wrap="none">
            <a:spAutoFit/>
          </a:bodyPr>
          <a:lstStyle/>
          <a:p>
            <a:r>
              <a:rPr lang="en-US" sz="3200" b="1" dirty="0" smtClean="0">
                <a:solidFill>
                  <a:srgbClr val="000000"/>
                </a:solidFill>
                <a:latin typeface="Aharoni" pitchFamily="2" charset="-79"/>
                <a:cs typeface="Aharoni" pitchFamily="2" charset="-79"/>
              </a:rPr>
              <a:t>plant</a:t>
            </a:r>
            <a:endParaRPr lang="en-US" dirty="0"/>
          </a:p>
        </p:txBody>
      </p:sp>
      <p:sp>
        <p:nvSpPr>
          <p:cNvPr id="8" name="Rectangle 7"/>
          <p:cNvSpPr/>
          <p:nvPr/>
        </p:nvSpPr>
        <p:spPr>
          <a:xfrm>
            <a:off x="6096000" y="1828800"/>
            <a:ext cx="1276311" cy="584775"/>
          </a:xfrm>
          <a:prstGeom prst="rect">
            <a:avLst/>
          </a:prstGeom>
        </p:spPr>
        <p:txBody>
          <a:bodyPr wrap="none">
            <a:spAutoFit/>
          </a:bodyPr>
          <a:lstStyle/>
          <a:p>
            <a:r>
              <a:rPr lang="en-US" sz="3200" b="1" dirty="0" smtClean="0">
                <a:solidFill>
                  <a:srgbClr val="000000"/>
                </a:solidFill>
                <a:latin typeface="Aharoni" pitchFamily="2" charset="-79"/>
                <a:cs typeface="Aharoni" pitchFamily="2" charset="-79"/>
              </a:rPr>
              <a:t>stress</a:t>
            </a:r>
            <a:endParaRPr lang="en-US" dirty="0"/>
          </a:p>
        </p:txBody>
      </p:sp>
      <p:sp>
        <p:nvSpPr>
          <p:cNvPr id="9" name="Content Placeholder 2"/>
          <p:cNvSpPr>
            <a:spLocks noGrp="1"/>
          </p:cNvSpPr>
          <p:nvPr>
            <p:ph idx="1"/>
          </p:nvPr>
        </p:nvSpPr>
        <p:spPr>
          <a:xfrm>
            <a:off x="457200" y="5203371"/>
            <a:ext cx="6096000" cy="533400"/>
          </a:xfrm>
        </p:spPr>
        <p:txBody>
          <a:bodyPr/>
          <a:lstStyle/>
          <a:p>
            <a:pPr marL="0" indent="0">
              <a:buNone/>
            </a:pPr>
            <a:r>
              <a:rPr lang="en-US" sz="2000" dirty="0"/>
              <a:t>(</a:t>
            </a:r>
            <a:r>
              <a:rPr lang="en-US" sz="2000" dirty="0" smtClean="0"/>
              <a:t>Grayed-out nodes don’t contain the given concept)</a:t>
            </a:r>
          </a:p>
        </p:txBody>
      </p:sp>
      <p:sp>
        <p:nvSpPr>
          <p:cNvPr id="14" name="Rectangle 13"/>
          <p:cNvSpPr/>
          <p:nvPr/>
        </p:nvSpPr>
        <p:spPr>
          <a:xfrm>
            <a:off x="3200400" y="1371600"/>
            <a:ext cx="2590800" cy="83099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2400" dirty="0" smtClean="0"/>
              <a:t>Which shows more influence?</a:t>
            </a:r>
            <a:endParaRPr lang="en-US" sz="2800" b="1" dirty="0" smtClean="0"/>
          </a:p>
        </p:txBody>
      </p:sp>
      <p:sp>
        <p:nvSpPr>
          <p:cNvPr id="15" name="Rectangle 14"/>
          <p:cNvSpPr/>
          <p:nvPr/>
        </p:nvSpPr>
        <p:spPr>
          <a:xfrm>
            <a:off x="2717012" y="5722202"/>
            <a:ext cx="3709977" cy="83099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2400" dirty="0" smtClean="0"/>
              <a:t>Need to model the </a:t>
            </a:r>
            <a:r>
              <a:rPr lang="en-US" sz="2400" b="1" dirty="0" smtClean="0"/>
              <a:t>strength </a:t>
            </a:r>
            <a:r>
              <a:rPr lang="en-US" sz="2400" dirty="0" smtClean="0"/>
              <a:t>of each edge</a:t>
            </a:r>
            <a:endParaRPr lang="en-US" sz="2800" b="1" dirty="0" smtClean="0"/>
          </a:p>
        </p:txBody>
      </p:sp>
    </p:spTree>
    <p:extLst>
      <p:ext uri="{BB962C8B-B14F-4D97-AF65-F5344CB8AC3E}">
        <p14:creationId xmlns:p14="http://schemas.microsoft.com/office/powerpoint/2010/main" val="13796757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Influence strength</a:t>
            </a:r>
            <a:endParaRPr lang="en-US" dirty="0"/>
          </a:p>
        </p:txBody>
      </p:sp>
      <p:sp>
        <p:nvSpPr>
          <p:cNvPr id="4" name="Slide Number Placeholder 3"/>
          <p:cNvSpPr>
            <a:spLocks noGrp="1"/>
          </p:cNvSpPr>
          <p:nvPr>
            <p:ph type="sldNum" sz="quarter" idx="12"/>
          </p:nvPr>
        </p:nvSpPr>
        <p:spPr/>
        <p:txBody>
          <a:bodyPr/>
          <a:lstStyle/>
          <a:p>
            <a:fld id="{733AAE56-5BC2-4EE0-A1A2-1F30C162DD07}" type="slidenum">
              <a:rPr lang="en-US" smtClean="0"/>
              <a:pPr/>
              <a:t>14</a:t>
            </a:fld>
            <a:endParaRPr lang="en-US"/>
          </a:p>
        </p:txBody>
      </p:sp>
      <p:pic>
        <p:nvPicPr>
          <p:cNvPr id="3074" name="Picture 2"/>
          <p:cNvPicPr>
            <a:picLocks noChangeAspect="1" noChangeArrowheads="1"/>
          </p:cNvPicPr>
          <p:nvPr/>
        </p:nvPicPr>
        <p:blipFill>
          <a:blip r:embed="rId2" cstate="print"/>
          <a:srcRect/>
          <a:stretch>
            <a:fillRect/>
          </a:stretch>
        </p:blipFill>
        <p:spPr bwMode="auto">
          <a:xfrm>
            <a:off x="1828800" y="1758003"/>
            <a:ext cx="5476875" cy="2550379"/>
          </a:xfrm>
          <a:prstGeom prst="rect">
            <a:avLst/>
          </a:prstGeom>
          <a:noFill/>
          <a:ln w="9525">
            <a:noFill/>
            <a:miter lim="800000"/>
            <a:headEnd/>
            <a:tailEnd/>
          </a:ln>
        </p:spPr>
      </p:pic>
      <p:sp>
        <p:nvSpPr>
          <p:cNvPr id="11" name="Rectangle 10"/>
          <p:cNvSpPr/>
          <p:nvPr/>
        </p:nvSpPr>
        <p:spPr bwMode="auto">
          <a:xfrm>
            <a:off x="1600200" y="1600200"/>
            <a:ext cx="6019800" cy="1295400"/>
          </a:xfrm>
          <a:prstGeom prst="rect">
            <a:avLst/>
          </a:prstGeom>
          <a:solidFill>
            <a:schemeClr val="bg1"/>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ahoma" pitchFamily="-112" charset="0"/>
            </a:endParaRPr>
          </a:p>
        </p:txBody>
      </p:sp>
      <p:sp>
        <p:nvSpPr>
          <p:cNvPr id="18" name="Rectangle 17"/>
          <p:cNvSpPr/>
          <p:nvPr/>
        </p:nvSpPr>
        <p:spPr bwMode="auto">
          <a:xfrm>
            <a:off x="6133785" y="2897489"/>
            <a:ext cx="1905000" cy="1295400"/>
          </a:xfrm>
          <a:prstGeom prst="rect">
            <a:avLst/>
          </a:prstGeom>
          <a:solidFill>
            <a:schemeClr val="bg1"/>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ahoma" pitchFamily="-112" charset="0"/>
            </a:endParaRPr>
          </a:p>
        </p:txBody>
      </p:sp>
      <p:sp>
        <p:nvSpPr>
          <p:cNvPr id="19" name="Rectangle 18"/>
          <p:cNvSpPr/>
          <p:nvPr/>
        </p:nvSpPr>
        <p:spPr bwMode="auto">
          <a:xfrm>
            <a:off x="5435941" y="3592669"/>
            <a:ext cx="1905000" cy="1295400"/>
          </a:xfrm>
          <a:prstGeom prst="rect">
            <a:avLst/>
          </a:prstGeom>
          <a:solidFill>
            <a:schemeClr val="bg1"/>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ahoma" pitchFamily="-112" charset="0"/>
            </a:endParaRPr>
          </a:p>
        </p:txBody>
      </p:sp>
      <p:sp>
        <p:nvSpPr>
          <p:cNvPr id="20" name="Rectangle 19"/>
          <p:cNvSpPr/>
          <p:nvPr/>
        </p:nvSpPr>
        <p:spPr bwMode="auto">
          <a:xfrm>
            <a:off x="5105400" y="3886200"/>
            <a:ext cx="1905000" cy="1295400"/>
          </a:xfrm>
          <a:prstGeom prst="rect">
            <a:avLst/>
          </a:prstGeom>
          <a:solidFill>
            <a:schemeClr val="bg1"/>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ahoma" pitchFamily="-112" charset="0"/>
            </a:endParaRPr>
          </a:p>
        </p:txBody>
      </p:sp>
      <p:sp>
        <p:nvSpPr>
          <p:cNvPr id="21" name="Rectangle 20"/>
          <p:cNvSpPr/>
          <p:nvPr/>
        </p:nvSpPr>
        <p:spPr bwMode="auto">
          <a:xfrm rot="17714075">
            <a:off x="4700550" y="3546282"/>
            <a:ext cx="457200" cy="133350"/>
          </a:xfrm>
          <a:prstGeom prst="rect">
            <a:avLst/>
          </a:prstGeom>
          <a:solidFill>
            <a:schemeClr val="bg1"/>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ahoma" pitchFamily="-112" charset="0"/>
            </a:endParaRPr>
          </a:p>
        </p:txBody>
      </p:sp>
      <p:sp>
        <p:nvSpPr>
          <p:cNvPr id="22" name="Arc 21"/>
          <p:cNvSpPr/>
          <p:nvPr/>
        </p:nvSpPr>
        <p:spPr bwMode="auto">
          <a:xfrm rot="7080373" flipH="1">
            <a:off x="4369141" y="3572071"/>
            <a:ext cx="1524000" cy="1274880"/>
          </a:xfrm>
          <a:prstGeom prst="arc">
            <a:avLst>
              <a:gd name="adj1" fmla="val 17950380"/>
              <a:gd name="adj2" fmla="val 0"/>
            </a:avLst>
          </a:prstGeom>
          <a:noFill/>
          <a:ln w="38100" cap="flat" cmpd="sng" algn="ctr">
            <a:solidFill>
              <a:srgbClr val="0070C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112" charset="0"/>
            </a:endParaRPr>
          </a:p>
        </p:txBody>
      </p:sp>
      <p:sp>
        <p:nvSpPr>
          <p:cNvPr id="23" name="Rectangle 22"/>
          <p:cNvSpPr/>
          <p:nvPr/>
        </p:nvSpPr>
        <p:spPr>
          <a:xfrm>
            <a:off x="5131141" y="4108489"/>
            <a:ext cx="1903085" cy="369332"/>
          </a:xfrm>
          <a:prstGeom prst="rect">
            <a:avLst/>
          </a:prstGeom>
        </p:spPr>
        <p:txBody>
          <a:bodyPr wrap="none">
            <a:spAutoFit/>
          </a:bodyPr>
          <a:lstStyle/>
          <a:p>
            <a:r>
              <a:rPr lang="en-US" dirty="0" smtClean="0"/>
              <a:t>common authors</a:t>
            </a:r>
            <a:endParaRPr lang="en-US" dirty="0"/>
          </a:p>
        </p:txBody>
      </p:sp>
      <p:sp>
        <p:nvSpPr>
          <p:cNvPr id="24" name="Arc 23"/>
          <p:cNvSpPr/>
          <p:nvPr/>
        </p:nvSpPr>
        <p:spPr bwMode="auto">
          <a:xfrm rot="1364198" flipV="1">
            <a:off x="2261557" y="2975516"/>
            <a:ext cx="1524000" cy="1274880"/>
          </a:xfrm>
          <a:prstGeom prst="arc">
            <a:avLst>
              <a:gd name="adj1" fmla="val 17924150"/>
              <a:gd name="adj2" fmla="val 0"/>
            </a:avLst>
          </a:prstGeom>
          <a:noFill/>
          <a:ln w="38100" cap="flat" cmpd="sng" algn="ctr">
            <a:solidFill>
              <a:srgbClr val="0070C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112" charset="0"/>
            </a:endParaRPr>
          </a:p>
        </p:txBody>
      </p:sp>
      <p:sp>
        <p:nvSpPr>
          <p:cNvPr id="25" name="Rectangle 24"/>
          <p:cNvSpPr/>
          <p:nvPr/>
        </p:nvSpPr>
        <p:spPr>
          <a:xfrm>
            <a:off x="1617203" y="4102141"/>
            <a:ext cx="1544012" cy="369332"/>
          </a:xfrm>
          <a:prstGeom prst="rect">
            <a:avLst/>
          </a:prstGeom>
        </p:spPr>
        <p:txBody>
          <a:bodyPr wrap="none">
            <a:spAutoFit/>
          </a:bodyPr>
          <a:lstStyle/>
          <a:p>
            <a:r>
              <a:rPr lang="en-US" dirty="0" smtClean="0"/>
              <a:t>direct citation</a:t>
            </a:r>
            <a:endParaRPr lang="en-US" dirty="0"/>
          </a:p>
        </p:txBody>
      </p:sp>
      <p:sp>
        <p:nvSpPr>
          <p:cNvPr id="6" name="Rectangle 5"/>
          <p:cNvSpPr/>
          <p:nvPr/>
        </p:nvSpPr>
        <p:spPr>
          <a:xfrm>
            <a:off x="216635" y="1179526"/>
            <a:ext cx="1686680" cy="584775"/>
          </a:xfrm>
          <a:prstGeom prst="rect">
            <a:avLst/>
          </a:prstGeom>
        </p:spPr>
        <p:txBody>
          <a:bodyPr wrap="none">
            <a:spAutoFit/>
          </a:bodyPr>
          <a:lstStyle/>
          <a:p>
            <a:r>
              <a:rPr lang="en-US" sz="3200" b="1" dirty="0" smtClean="0">
                <a:solidFill>
                  <a:srgbClr val="000000"/>
                </a:solidFill>
                <a:latin typeface="Aharoni" pitchFamily="2" charset="-79"/>
                <a:cs typeface="Aharoni" pitchFamily="2" charset="-79"/>
              </a:rPr>
              <a:t>oxygen</a:t>
            </a:r>
            <a:endParaRPr lang="en-US" dirty="0"/>
          </a:p>
        </p:txBody>
      </p:sp>
    </p:spTree>
    <p:extLst>
      <p:ext uri="{BB962C8B-B14F-4D97-AF65-F5344CB8AC3E}">
        <p14:creationId xmlns:p14="http://schemas.microsoft.com/office/powerpoint/2010/main" val="149417325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Influence strength</a:t>
            </a:r>
            <a:endParaRPr lang="en-US" dirty="0"/>
          </a:p>
        </p:txBody>
      </p:sp>
      <p:sp>
        <p:nvSpPr>
          <p:cNvPr id="4" name="Slide Number Placeholder 3"/>
          <p:cNvSpPr>
            <a:spLocks noGrp="1"/>
          </p:cNvSpPr>
          <p:nvPr>
            <p:ph type="sldNum" sz="quarter" idx="12"/>
          </p:nvPr>
        </p:nvSpPr>
        <p:spPr/>
        <p:txBody>
          <a:bodyPr/>
          <a:lstStyle/>
          <a:p>
            <a:fld id="{733AAE56-5BC2-4EE0-A1A2-1F30C162DD07}" type="slidenum">
              <a:rPr lang="en-US" smtClean="0"/>
              <a:pPr/>
              <a:t>15</a:t>
            </a:fld>
            <a:endParaRPr lang="en-US"/>
          </a:p>
        </p:txBody>
      </p:sp>
      <p:pic>
        <p:nvPicPr>
          <p:cNvPr id="3074" name="Picture 2"/>
          <p:cNvPicPr>
            <a:picLocks noChangeAspect="1" noChangeArrowheads="1"/>
          </p:cNvPicPr>
          <p:nvPr/>
        </p:nvPicPr>
        <p:blipFill>
          <a:blip r:embed="rId2" cstate="print"/>
          <a:srcRect/>
          <a:stretch>
            <a:fillRect/>
          </a:stretch>
        </p:blipFill>
        <p:spPr bwMode="auto">
          <a:xfrm>
            <a:off x="1828800" y="1758003"/>
            <a:ext cx="5476875" cy="2550379"/>
          </a:xfrm>
          <a:prstGeom prst="rect">
            <a:avLst/>
          </a:prstGeom>
          <a:noFill/>
          <a:ln w="9525">
            <a:noFill/>
            <a:miter lim="800000"/>
            <a:headEnd/>
            <a:tailEnd/>
          </a:ln>
        </p:spPr>
      </p:pic>
      <p:sp>
        <p:nvSpPr>
          <p:cNvPr id="11" name="Rectangle 10"/>
          <p:cNvSpPr/>
          <p:nvPr/>
        </p:nvSpPr>
        <p:spPr bwMode="auto">
          <a:xfrm>
            <a:off x="1600200" y="1600200"/>
            <a:ext cx="6019800" cy="1295400"/>
          </a:xfrm>
          <a:prstGeom prst="rect">
            <a:avLst/>
          </a:prstGeom>
          <a:solidFill>
            <a:schemeClr val="bg1"/>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ahoma" pitchFamily="-112" charset="0"/>
            </a:endParaRPr>
          </a:p>
        </p:txBody>
      </p:sp>
      <p:sp>
        <p:nvSpPr>
          <p:cNvPr id="12" name="Rectangle 11"/>
          <p:cNvSpPr/>
          <p:nvPr/>
        </p:nvSpPr>
        <p:spPr>
          <a:xfrm>
            <a:off x="6597925" y="3526000"/>
            <a:ext cx="2044149" cy="369332"/>
          </a:xfrm>
          <a:prstGeom prst="rect">
            <a:avLst/>
          </a:prstGeom>
        </p:spPr>
        <p:txBody>
          <a:bodyPr wrap="none">
            <a:spAutoFit/>
          </a:bodyPr>
          <a:lstStyle/>
          <a:p>
            <a:r>
              <a:rPr lang="en-US" dirty="0" smtClean="0"/>
              <a:t>(for normalization)</a:t>
            </a:r>
            <a:endParaRPr lang="en-US" dirty="0"/>
          </a:p>
        </p:txBody>
      </p:sp>
      <p:sp>
        <p:nvSpPr>
          <p:cNvPr id="13" name="Arc 12"/>
          <p:cNvSpPr/>
          <p:nvPr/>
        </p:nvSpPr>
        <p:spPr bwMode="auto">
          <a:xfrm rot="20363216" flipH="1" flipV="1">
            <a:off x="6303104" y="2458056"/>
            <a:ext cx="1524000" cy="1274880"/>
          </a:xfrm>
          <a:prstGeom prst="arc">
            <a:avLst>
              <a:gd name="adj1" fmla="val 19405317"/>
              <a:gd name="adj2" fmla="val 0"/>
            </a:avLst>
          </a:prstGeom>
          <a:noFill/>
          <a:ln w="38100" cap="flat" cmpd="sng" algn="ctr">
            <a:solidFill>
              <a:srgbClr val="0070C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112" charset="0"/>
            </a:endParaRPr>
          </a:p>
        </p:txBody>
      </p:sp>
      <p:sp>
        <p:nvSpPr>
          <p:cNvPr id="6" name="Rectangle 5"/>
          <p:cNvSpPr/>
          <p:nvPr/>
        </p:nvSpPr>
        <p:spPr>
          <a:xfrm>
            <a:off x="216635" y="1179526"/>
            <a:ext cx="1686680" cy="584775"/>
          </a:xfrm>
          <a:prstGeom prst="rect">
            <a:avLst/>
          </a:prstGeom>
        </p:spPr>
        <p:txBody>
          <a:bodyPr wrap="none">
            <a:spAutoFit/>
          </a:bodyPr>
          <a:lstStyle/>
          <a:p>
            <a:r>
              <a:rPr lang="en-US" sz="3200" b="1" dirty="0" smtClean="0">
                <a:solidFill>
                  <a:srgbClr val="000000"/>
                </a:solidFill>
                <a:latin typeface="Aharoni" pitchFamily="2" charset="-79"/>
                <a:cs typeface="Aharoni" pitchFamily="2" charset="-79"/>
              </a:rPr>
              <a:t>oxygen</a:t>
            </a:r>
            <a:endParaRPr lang="en-US" dirty="0"/>
          </a:p>
        </p:txBody>
      </p:sp>
      <p:sp>
        <p:nvSpPr>
          <p:cNvPr id="10" name="Rectangle 9"/>
          <p:cNvSpPr/>
          <p:nvPr/>
        </p:nvSpPr>
        <p:spPr bwMode="auto">
          <a:xfrm rot="17714075">
            <a:off x="4700550" y="3546282"/>
            <a:ext cx="457200" cy="133350"/>
          </a:xfrm>
          <a:prstGeom prst="rect">
            <a:avLst/>
          </a:prstGeom>
          <a:solidFill>
            <a:schemeClr val="bg1"/>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ahoma" pitchFamily="-112" charset="0"/>
            </a:endParaRPr>
          </a:p>
        </p:txBody>
      </p:sp>
    </p:spTree>
    <p:extLst>
      <p:ext uri="{BB962C8B-B14F-4D97-AF65-F5344CB8AC3E}">
        <p14:creationId xmlns:p14="http://schemas.microsoft.com/office/powerpoint/2010/main" val="230878349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Influence strength</a:t>
            </a:r>
            <a:endParaRPr lang="en-US" dirty="0"/>
          </a:p>
        </p:txBody>
      </p:sp>
      <p:sp>
        <p:nvSpPr>
          <p:cNvPr id="4" name="Slide Number Placeholder 3"/>
          <p:cNvSpPr>
            <a:spLocks noGrp="1"/>
          </p:cNvSpPr>
          <p:nvPr>
            <p:ph type="sldNum" sz="quarter" idx="12"/>
          </p:nvPr>
        </p:nvSpPr>
        <p:spPr/>
        <p:txBody>
          <a:bodyPr/>
          <a:lstStyle/>
          <a:p>
            <a:fld id="{733AAE56-5BC2-4EE0-A1A2-1F30C162DD07}" type="slidenum">
              <a:rPr lang="en-US" smtClean="0"/>
              <a:pPr/>
              <a:t>16</a:t>
            </a:fld>
            <a:endParaRPr lang="en-US"/>
          </a:p>
        </p:txBody>
      </p:sp>
      <p:pic>
        <p:nvPicPr>
          <p:cNvPr id="3074" name="Picture 2"/>
          <p:cNvPicPr>
            <a:picLocks noChangeAspect="1" noChangeArrowheads="1"/>
          </p:cNvPicPr>
          <p:nvPr/>
        </p:nvPicPr>
        <p:blipFill>
          <a:blip r:embed="rId2" cstate="print"/>
          <a:srcRect/>
          <a:stretch>
            <a:fillRect/>
          </a:stretch>
        </p:blipFill>
        <p:spPr bwMode="auto">
          <a:xfrm>
            <a:off x="1828800" y="1758003"/>
            <a:ext cx="5476875" cy="2550379"/>
          </a:xfrm>
          <a:prstGeom prst="rect">
            <a:avLst/>
          </a:prstGeom>
          <a:noFill/>
          <a:ln w="9525">
            <a:noFill/>
            <a:miter lim="800000"/>
            <a:headEnd/>
            <a:tailEnd/>
          </a:ln>
        </p:spPr>
      </p:pic>
      <p:sp>
        <p:nvSpPr>
          <p:cNvPr id="9" name="Rectangle 8"/>
          <p:cNvSpPr/>
          <p:nvPr/>
        </p:nvSpPr>
        <p:spPr>
          <a:xfrm>
            <a:off x="228600" y="1905000"/>
            <a:ext cx="1600200" cy="646331"/>
          </a:xfrm>
          <a:prstGeom prst="rect">
            <a:avLst/>
          </a:prstGeom>
        </p:spPr>
        <p:txBody>
          <a:bodyPr wrap="square">
            <a:spAutoFit/>
          </a:bodyPr>
          <a:lstStyle/>
          <a:p>
            <a:r>
              <a:rPr lang="en-US" dirty="0" smtClean="0"/>
              <a:t>prevalence of </a:t>
            </a:r>
          </a:p>
          <a:p>
            <a:r>
              <a:rPr lang="en-US" dirty="0" smtClean="0"/>
              <a:t>“oxygen”</a:t>
            </a:r>
            <a:endParaRPr lang="en-US" dirty="0"/>
          </a:p>
        </p:txBody>
      </p:sp>
      <p:sp>
        <p:nvSpPr>
          <p:cNvPr id="6" name="Rectangle 5"/>
          <p:cNvSpPr/>
          <p:nvPr/>
        </p:nvSpPr>
        <p:spPr>
          <a:xfrm>
            <a:off x="216635" y="1179526"/>
            <a:ext cx="1686680" cy="584775"/>
          </a:xfrm>
          <a:prstGeom prst="rect">
            <a:avLst/>
          </a:prstGeom>
        </p:spPr>
        <p:txBody>
          <a:bodyPr wrap="none">
            <a:spAutoFit/>
          </a:bodyPr>
          <a:lstStyle/>
          <a:p>
            <a:r>
              <a:rPr lang="en-US" sz="3200" b="1" dirty="0" smtClean="0">
                <a:solidFill>
                  <a:srgbClr val="000000"/>
                </a:solidFill>
                <a:latin typeface="Aharoni" pitchFamily="2" charset="-79"/>
                <a:cs typeface="Aharoni" pitchFamily="2" charset="-79"/>
              </a:rPr>
              <a:t>oxygen</a:t>
            </a:r>
            <a:endParaRPr lang="en-US" dirty="0"/>
          </a:p>
        </p:txBody>
      </p:sp>
      <p:sp>
        <p:nvSpPr>
          <p:cNvPr id="12" name="Rectangle 11"/>
          <p:cNvSpPr/>
          <p:nvPr/>
        </p:nvSpPr>
        <p:spPr bwMode="auto">
          <a:xfrm rot="17714075">
            <a:off x="4700550" y="3546282"/>
            <a:ext cx="457200" cy="133350"/>
          </a:xfrm>
          <a:prstGeom prst="rect">
            <a:avLst/>
          </a:prstGeom>
          <a:solidFill>
            <a:schemeClr val="bg1"/>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ahoma" pitchFamily="-112" charset="0"/>
            </a:endParaRPr>
          </a:p>
        </p:txBody>
      </p:sp>
      <p:sp>
        <p:nvSpPr>
          <p:cNvPr id="5" name="Rectangle 4"/>
          <p:cNvSpPr/>
          <p:nvPr/>
        </p:nvSpPr>
        <p:spPr bwMode="auto">
          <a:xfrm>
            <a:off x="4114800" y="1600200"/>
            <a:ext cx="2057400" cy="1905000"/>
          </a:xfrm>
          <a:prstGeom prst="rect">
            <a:avLst/>
          </a:prstGeom>
          <a:solidFill>
            <a:srgbClr val="FFCF01">
              <a:alpha val="12000"/>
            </a:srgb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112" charset="0"/>
            </a:endParaRPr>
          </a:p>
        </p:txBody>
      </p:sp>
      <p:sp>
        <p:nvSpPr>
          <p:cNvPr id="7" name="Rectangle 6"/>
          <p:cNvSpPr/>
          <p:nvPr/>
        </p:nvSpPr>
        <p:spPr>
          <a:xfrm>
            <a:off x="457200" y="4724400"/>
            <a:ext cx="8458200" cy="954107"/>
          </a:xfrm>
          <a:prstGeom prst="rect">
            <a:avLst/>
          </a:prstGeom>
        </p:spPr>
        <p:txBody>
          <a:bodyPr wrap="square">
            <a:spAutoFit/>
          </a:bodyPr>
          <a:lstStyle/>
          <a:p>
            <a:r>
              <a:rPr lang="en-US" sz="2800" kern="0" dirty="0" smtClean="0">
                <a:solidFill>
                  <a:srgbClr val="000000"/>
                </a:solidFill>
                <a:latin typeface="Tahoma"/>
              </a:rPr>
              <a:t>Direct citations more indicative of influence than previous papers of the authors</a:t>
            </a:r>
          </a:p>
        </p:txBody>
      </p:sp>
    </p:spTree>
    <p:extLst>
      <p:ext uri="{BB962C8B-B14F-4D97-AF65-F5344CB8AC3E}">
        <p14:creationId xmlns:p14="http://schemas.microsoft.com/office/powerpoint/2010/main" val="10854155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Influence strength</a:t>
            </a:r>
            <a:endParaRPr lang="en-US" dirty="0"/>
          </a:p>
        </p:txBody>
      </p:sp>
      <p:sp>
        <p:nvSpPr>
          <p:cNvPr id="4" name="Slide Number Placeholder 3"/>
          <p:cNvSpPr>
            <a:spLocks noGrp="1"/>
          </p:cNvSpPr>
          <p:nvPr>
            <p:ph type="sldNum" sz="quarter" idx="12"/>
          </p:nvPr>
        </p:nvSpPr>
        <p:spPr/>
        <p:txBody>
          <a:bodyPr/>
          <a:lstStyle/>
          <a:p>
            <a:fld id="{733AAE56-5BC2-4EE0-A1A2-1F30C162DD07}" type="slidenum">
              <a:rPr lang="en-US" smtClean="0"/>
              <a:pPr/>
              <a:t>17</a:t>
            </a:fld>
            <a:endParaRPr lang="en-US"/>
          </a:p>
        </p:txBody>
      </p:sp>
      <p:pic>
        <p:nvPicPr>
          <p:cNvPr id="3074" name="Picture 2"/>
          <p:cNvPicPr>
            <a:picLocks noChangeAspect="1" noChangeArrowheads="1"/>
          </p:cNvPicPr>
          <p:nvPr/>
        </p:nvPicPr>
        <p:blipFill>
          <a:blip r:embed="rId2" cstate="print"/>
          <a:srcRect/>
          <a:stretch>
            <a:fillRect/>
          </a:stretch>
        </p:blipFill>
        <p:spPr bwMode="auto">
          <a:xfrm>
            <a:off x="1828800" y="1758003"/>
            <a:ext cx="5476875" cy="2550379"/>
          </a:xfrm>
          <a:prstGeom prst="rect">
            <a:avLst/>
          </a:prstGeom>
          <a:noFill/>
          <a:ln w="9525">
            <a:noFill/>
            <a:miter lim="800000"/>
            <a:headEnd/>
            <a:tailEnd/>
          </a:ln>
        </p:spPr>
      </p:pic>
      <p:sp>
        <p:nvSpPr>
          <p:cNvPr id="9" name="Rectangle 8"/>
          <p:cNvSpPr/>
          <p:nvPr/>
        </p:nvSpPr>
        <p:spPr>
          <a:xfrm>
            <a:off x="228600" y="1905000"/>
            <a:ext cx="1600200" cy="646331"/>
          </a:xfrm>
          <a:prstGeom prst="rect">
            <a:avLst/>
          </a:prstGeom>
        </p:spPr>
        <p:txBody>
          <a:bodyPr wrap="square">
            <a:spAutoFit/>
          </a:bodyPr>
          <a:lstStyle/>
          <a:p>
            <a:r>
              <a:rPr lang="en-US" dirty="0" smtClean="0"/>
              <a:t>prevalence of </a:t>
            </a:r>
          </a:p>
          <a:p>
            <a:r>
              <a:rPr lang="en-US" dirty="0" smtClean="0"/>
              <a:t>“oxygen”</a:t>
            </a:r>
            <a:endParaRPr lang="en-US" dirty="0"/>
          </a:p>
        </p:txBody>
      </p:sp>
      <p:sp>
        <p:nvSpPr>
          <p:cNvPr id="10" name="Rectangle 9"/>
          <p:cNvSpPr/>
          <p:nvPr/>
        </p:nvSpPr>
        <p:spPr>
          <a:xfrm>
            <a:off x="2133600" y="5257800"/>
            <a:ext cx="5257800" cy="83099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2" algn="ctr"/>
            <a:r>
              <a:rPr lang="en-US" sz="2400" dirty="0" smtClean="0"/>
              <a:t>the weight between papers </a:t>
            </a:r>
            <a:r>
              <a:rPr lang="en-US" sz="2400" b="1" dirty="0" smtClean="0"/>
              <a:t>u</a:t>
            </a:r>
            <a:r>
              <a:rPr lang="en-US" sz="2400" dirty="0" smtClean="0"/>
              <a:t> and </a:t>
            </a:r>
            <a:r>
              <a:rPr lang="en-US" sz="2400" b="1" dirty="0" smtClean="0"/>
              <a:t>v</a:t>
            </a:r>
            <a:r>
              <a:rPr lang="en-US" sz="2400" dirty="0" smtClean="0"/>
              <a:t> w.r.t. concept </a:t>
            </a:r>
            <a:r>
              <a:rPr lang="en-US" sz="2400" b="1" dirty="0" smtClean="0"/>
              <a:t>c</a:t>
            </a:r>
            <a:endParaRPr lang="en-US" sz="2800" b="1" dirty="0" smtClean="0"/>
          </a:p>
        </p:txBody>
      </p:sp>
      <p:sp>
        <p:nvSpPr>
          <p:cNvPr id="6" name="Rectangle 5"/>
          <p:cNvSpPr/>
          <p:nvPr/>
        </p:nvSpPr>
        <p:spPr>
          <a:xfrm>
            <a:off x="216635" y="1179526"/>
            <a:ext cx="1686680" cy="584775"/>
          </a:xfrm>
          <a:prstGeom prst="rect">
            <a:avLst/>
          </a:prstGeom>
        </p:spPr>
        <p:txBody>
          <a:bodyPr wrap="none">
            <a:spAutoFit/>
          </a:bodyPr>
          <a:lstStyle/>
          <a:p>
            <a:r>
              <a:rPr lang="en-US" sz="3200" b="1" dirty="0" smtClean="0">
                <a:solidFill>
                  <a:srgbClr val="000000"/>
                </a:solidFill>
                <a:latin typeface="Aharoni" pitchFamily="2" charset="-79"/>
                <a:cs typeface="Aharoni" pitchFamily="2" charset="-79"/>
              </a:rPr>
              <a:t>oxygen</a:t>
            </a:r>
            <a:endParaRPr lang="en-US" dirty="0"/>
          </a:p>
        </p:txBody>
      </p:sp>
      <p:pic>
        <p:nvPicPr>
          <p:cNvPr id="3" name="Picture 2"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5334000"/>
            <a:ext cx="952500" cy="558800"/>
          </a:xfrm>
          <a:prstGeom prst="rect">
            <a:avLst/>
          </a:prstGeom>
        </p:spPr>
      </p:pic>
      <p:sp>
        <p:nvSpPr>
          <p:cNvPr id="12" name="Rectangle 11"/>
          <p:cNvSpPr/>
          <p:nvPr/>
        </p:nvSpPr>
        <p:spPr bwMode="auto">
          <a:xfrm rot="17714075">
            <a:off x="4700550" y="3546282"/>
            <a:ext cx="457200" cy="133350"/>
          </a:xfrm>
          <a:prstGeom prst="rect">
            <a:avLst/>
          </a:prstGeom>
          <a:solidFill>
            <a:schemeClr val="bg1"/>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ahoma" pitchFamily="-112" charset="0"/>
            </a:endParaRPr>
          </a:p>
        </p:txBody>
      </p:sp>
    </p:spTree>
    <p:extLst>
      <p:ext uri="{BB962C8B-B14F-4D97-AF65-F5344CB8AC3E}">
        <p14:creationId xmlns:p14="http://schemas.microsoft.com/office/powerpoint/2010/main" val="387651258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Influence strength</a:t>
            </a:r>
            <a:endParaRPr lang="en-GB" dirty="0"/>
          </a:p>
        </p:txBody>
      </p:sp>
      <p:sp>
        <p:nvSpPr>
          <p:cNvPr id="4" name="Slide Number Placeholder 3"/>
          <p:cNvSpPr>
            <a:spLocks noGrp="1"/>
          </p:cNvSpPr>
          <p:nvPr>
            <p:ph type="sldNum" sz="quarter" idx="12"/>
          </p:nvPr>
        </p:nvSpPr>
        <p:spPr/>
        <p:txBody>
          <a:bodyPr/>
          <a:lstStyle/>
          <a:p>
            <a:fld id="{733AAE56-5BC2-4EE0-A1A2-1F30C162DD07}" type="slidenum">
              <a:rPr lang="en-US" smtClean="0"/>
              <a:pPr/>
              <a:t>18</a:t>
            </a:fld>
            <a:endParaRPr lang="en-US"/>
          </a:p>
        </p:txBody>
      </p:sp>
      <p:pic>
        <p:nvPicPr>
          <p:cNvPr id="5" name="Picture 6"/>
          <p:cNvPicPr>
            <a:picLocks noChangeAspect="1" noChangeArrowheads="1"/>
          </p:cNvPicPr>
          <p:nvPr/>
        </p:nvPicPr>
        <p:blipFill>
          <a:blip r:embed="rId3" cstate="print"/>
          <a:srcRect t="2353" r="3445" b="3529"/>
          <a:stretch>
            <a:fillRect/>
          </a:stretch>
        </p:blipFill>
        <p:spPr bwMode="auto">
          <a:xfrm>
            <a:off x="2209800" y="2347452"/>
            <a:ext cx="4038600" cy="2605548"/>
          </a:xfrm>
          <a:prstGeom prst="rect">
            <a:avLst/>
          </a:prstGeom>
          <a:noFill/>
          <a:ln w="9525">
            <a:noFill/>
            <a:miter lim="800000"/>
            <a:headEnd/>
            <a:tailEnd/>
          </a:ln>
        </p:spPr>
      </p:pic>
      <p:sp>
        <p:nvSpPr>
          <p:cNvPr id="6" name="Rectangle 5"/>
          <p:cNvSpPr/>
          <p:nvPr/>
        </p:nvSpPr>
        <p:spPr>
          <a:xfrm>
            <a:off x="3632200" y="1890252"/>
            <a:ext cx="1180131" cy="584775"/>
          </a:xfrm>
          <a:prstGeom prst="rect">
            <a:avLst/>
          </a:prstGeom>
        </p:spPr>
        <p:txBody>
          <a:bodyPr wrap="none">
            <a:spAutoFit/>
          </a:bodyPr>
          <a:lstStyle/>
          <a:p>
            <a:r>
              <a:rPr lang="en-US" sz="3200" b="1" dirty="0" smtClean="0">
                <a:solidFill>
                  <a:srgbClr val="000000"/>
                </a:solidFill>
                <a:latin typeface="Aharoni" pitchFamily="2" charset="-79"/>
                <a:cs typeface="Aharoni" pitchFamily="2" charset="-79"/>
              </a:rPr>
              <a:t>plant</a:t>
            </a:r>
            <a:endParaRPr lang="en-US" dirty="0"/>
          </a:p>
        </p:txBody>
      </p:sp>
      <p:pic>
        <p:nvPicPr>
          <p:cNvPr id="5122" name="Picture 2" descr="http://ts2.mm.bing.net/images/thumbnail.aspx?q=1051611502377&amp;id=acbcb48d29b75ad2f18dd04511a19fc9&amp;url=http%3a%2f%2fwww.creativeuncut.com%2fgallery-04%2fart%2fnsmb-coi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977697">
            <a:off x="3863051" y="3100077"/>
            <a:ext cx="513376" cy="61759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ts2.mm.bing.net/images/thumbnail.aspx?q=1051611502377&amp;id=acbcb48d29b75ad2f18dd04511a19fc9&amp;url=http%3a%2f%2fwww.creativeuncut.com%2fgallery-04%2fart%2fnsmb-coi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977697">
            <a:off x="4538949" y="3585616"/>
            <a:ext cx="513376" cy="61759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ts2.mm.bing.net/images/thumbnail.aspx?q=1051611502377&amp;id=acbcb48d29b75ad2f18dd04511a19fc9&amp;url=http%3a%2f%2fwww.creativeuncut.com%2fgallery-04%2fart%2fnsmb-coi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977697">
            <a:off x="4701252" y="2867263"/>
            <a:ext cx="513376" cy="617596"/>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bwMode="auto">
          <a:xfrm flipH="1">
            <a:off x="4015299" y="2740865"/>
            <a:ext cx="228600" cy="1371600"/>
          </a:xfrm>
          <a:prstGeom prst="line">
            <a:avLst/>
          </a:prstGeom>
          <a:noFill/>
          <a:ln w="76200" cap="flat" cmpd="sng" algn="ctr">
            <a:solidFill>
              <a:srgbClr val="00B050"/>
            </a:solidFill>
            <a:prstDash val="solid"/>
            <a:round/>
            <a:headEnd type="none" w="med" len="med"/>
            <a:tailEnd type="triangle" w="med" len="med"/>
          </a:ln>
          <a:effectLst/>
        </p:spPr>
      </p:cxnSp>
      <p:cxnSp>
        <p:nvCxnSpPr>
          <p:cNvPr id="15" name="Straight Connector 14"/>
          <p:cNvCxnSpPr/>
          <p:nvPr/>
        </p:nvCxnSpPr>
        <p:spPr bwMode="auto">
          <a:xfrm>
            <a:off x="4456533" y="2723075"/>
            <a:ext cx="1106067" cy="838200"/>
          </a:xfrm>
          <a:prstGeom prst="line">
            <a:avLst/>
          </a:prstGeom>
          <a:noFill/>
          <a:ln w="76200" cap="flat" cmpd="sng" algn="ctr">
            <a:solidFill>
              <a:srgbClr val="00B050"/>
            </a:solidFill>
            <a:prstDash val="solid"/>
            <a:round/>
            <a:headEnd type="none" w="med" len="med"/>
            <a:tailEnd type="triangle" w="med" len="med"/>
          </a:ln>
          <a:effectLst/>
        </p:spPr>
      </p:cxnSp>
      <p:sp>
        <p:nvSpPr>
          <p:cNvPr id="16" name="Multiply 15"/>
          <p:cNvSpPr/>
          <p:nvPr/>
        </p:nvSpPr>
        <p:spPr bwMode="auto">
          <a:xfrm>
            <a:off x="4409067" y="3579712"/>
            <a:ext cx="771880" cy="629403"/>
          </a:xfrm>
          <a:prstGeom prst="mathMultiply">
            <a:avLst/>
          </a:prstGeom>
          <a:solidFill>
            <a:srgbClr val="C00000"/>
          </a:solid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ahoma" pitchFamily="-112" charset="0"/>
            </a:endParaRPr>
          </a:p>
        </p:txBody>
      </p:sp>
      <p:pic>
        <p:nvPicPr>
          <p:cNvPr id="21" name="Picture 20" descr="TP_tmp.bmp"/>
          <p:cNvPicPr>
            <a:picLocks noChangeAspect="1"/>
          </p:cNvPicPr>
          <p:nvPr>
            <p:custDataLst>
              <p:tags r:id="rId1"/>
            </p:custDataLst>
          </p:nvPr>
        </p:nvPicPr>
        <p:blipFill>
          <a:blip r:embed="rId5" cstate="print">
            <a:clrChange>
              <a:clrFrom>
                <a:srgbClr val="FFFFFF"/>
              </a:clrFrom>
              <a:clrTo>
                <a:srgbClr val="FFFFFF">
                  <a:alpha val="0"/>
                </a:srgbClr>
              </a:clrTo>
            </a:clrChange>
          </a:blip>
          <a:stretch>
            <a:fillRect/>
          </a:stretch>
        </p:blipFill>
        <p:spPr bwMode="auto">
          <a:xfrm>
            <a:off x="972896" y="1273314"/>
            <a:ext cx="3507115" cy="432772"/>
          </a:xfrm>
          <a:prstGeom prst="rect">
            <a:avLst/>
          </a:prstGeom>
          <a:noFill/>
          <a:ln/>
          <a:effectLst/>
        </p:spPr>
      </p:pic>
      <p:sp>
        <p:nvSpPr>
          <p:cNvPr id="22" name="Rectangle 21"/>
          <p:cNvSpPr/>
          <p:nvPr/>
        </p:nvSpPr>
        <p:spPr>
          <a:xfrm>
            <a:off x="4553514" y="1197114"/>
            <a:ext cx="4209486" cy="707886"/>
          </a:xfrm>
          <a:prstGeom prst="rect">
            <a:avLst/>
          </a:prstGeom>
        </p:spPr>
        <p:txBody>
          <a:bodyPr wrap="none">
            <a:spAutoFit/>
          </a:bodyPr>
          <a:lstStyle/>
          <a:p>
            <a:r>
              <a:rPr lang="en-US" sz="2000" dirty="0" smtClean="0">
                <a:latin typeface="+mn-lt"/>
              </a:rPr>
              <a:t>prob. of influence between x and y </a:t>
            </a:r>
          </a:p>
          <a:p>
            <a:r>
              <a:rPr lang="en-US" sz="2000" b="1" dirty="0" smtClean="0">
                <a:latin typeface="+mn-lt"/>
              </a:rPr>
              <a:t>with respect to concept c</a:t>
            </a:r>
            <a:endParaRPr lang="en-US" sz="2000" b="1" dirty="0">
              <a:latin typeface="+mn-lt"/>
            </a:endParaRPr>
          </a:p>
        </p:txBody>
      </p:sp>
      <p:sp>
        <p:nvSpPr>
          <p:cNvPr id="23" name="Rectangle 22"/>
          <p:cNvSpPr/>
          <p:nvPr/>
        </p:nvSpPr>
        <p:spPr>
          <a:xfrm>
            <a:off x="1371600" y="5478499"/>
            <a:ext cx="5943600" cy="83099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2400" dirty="0" smtClean="0"/>
              <a:t>Influence exists if there is an </a:t>
            </a:r>
            <a:r>
              <a:rPr lang="en-US" sz="2400" b="1" dirty="0" smtClean="0"/>
              <a:t>active path</a:t>
            </a:r>
            <a:r>
              <a:rPr lang="en-US" sz="2400" dirty="0" smtClean="0"/>
              <a:t> between x and y (w.r.t. concept c)</a:t>
            </a:r>
            <a:endParaRPr lang="en-US" sz="2800" b="1" dirty="0" smtClean="0"/>
          </a:p>
        </p:txBody>
      </p:sp>
    </p:spTree>
    <p:extLst>
      <p:ext uri="{BB962C8B-B14F-4D97-AF65-F5344CB8AC3E}">
        <p14:creationId xmlns:p14="http://schemas.microsoft.com/office/powerpoint/2010/main" val="17717347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43200000">
                                      <p:cBhvr>
                                        <p:cTn id="14" dur="500" fill="hold"/>
                                        <p:tgtEl>
                                          <p:spTgt spid="5122"/>
                                        </p:tgtEl>
                                        <p:attrNameLst>
                                          <p:attrName>r</p:attrName>
                                        </p:attrNameLst>
                                      </p:cBhvr>
                                    </p:animRot>
                                  </p:childTnLst>
                                </p:cTn>
                              </p:par>
                            </p:childTnLst>
                          </p:cTn>
                        </p:par>
                        <p:par>
                          <p:cTn id="15" fill="hold">
                            <p:stCondLst>
                              <p:cond delay="500"/>
                            </p:stCondLst>
                            <p:childTnLst>
                              <p:par>
                                <p:cTn id="16" presetID="1" presetClass="entr" presetSubtype="0" fill="hold" nodeType="afterEffect">
                                  <p:stCondLst>
                                    <p:cond delay="500"/>
                                  </p:stCondLst>
                                  <p:childTnLst>
                                    <p:set>
                                      <p:cBhvr>
                                        <p:cTn id="17" dur="1" fill="hold">
                                          <p:stCondLst>
                                            <p:cond delay="0"/>
                                          </p:stCondLst>
                                        </p:cTn>
                                        <p:tgtEl>
                                          <p:spTgt spid="10"/>
                                        </p:tgtEl>
                                        <p:attrNameLst>
                                          <p:attrName>style.visibility</p:attrName>
                                        </p:attrNameLst>
                                      </p:cBhvr>
                                      <p:to>
                                        <p:strVal val="visible"/>
                                      </p:to>
                                    </p:set>
                                  </p:childTnLst>
                                </p:cTn>
                              </p:par>
                            </p:childTnLst>
                          </p:cTn>
                        </p:par>
                        <p:par>
                          <p:cTn id="18" fill="hold">
                            <p:stCondLst>
                              <p:cond delay="1000"/>
                            </p:stCondLst>
                            <p:childTnLst>
                              <p:par>
                                <p:cTn id="19" presetID="1" presetClass="exit" presetSubtype="0" fill="hold" nodeType="afterEffect">
                                  <p:stCondLst>
                                    <p:cond delay="0"/>
                                  </p:stCondLst>
                                  <p:childTnLst>
                                    <p:set>
                                      <p:cBhvr>
                                        <p:cTn id="20" dur="1" fill="hold">
                                          <p:stCondLst>
                                            <p:cond delay="0"/>
                                          </p:stCondLst>
                                        </p:cTn>
                                        <p:tgtEl>
                                          <p:spTgt spid="512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nodeType="clickEffect">
                                  <p:stCondLst>
                                    <p:cond delay="0"/>
                                  </p:stCondLst>
                                  <p:childTnLst>
                                    <p:animRot by="43200000">
                                      <p:cBhvr>
                                        <p:cTn id="24" dur="500" fill="hold"/>
                                        <p:tgtEl>
                                          <p:spTgt spid="9"/>
                                        </p:tgtEl>
                                        <p:attrNameLst>
                                          <p:attrName>r</p:attrName>
                                        </p:attrNameLst>
                                      </p:cBhvr>
                                    </p:animRot>
                                  </p:childTnLst>
                                </p:cTn>
                              </p:par>
                            </p:childTnLst>
                          </p:cTn>
                        </p:par>
                        <p:par>
                          <p:cTn id="25" fill="hold">
                            <p:stCondLst>
                              <p:cond delay="500"/>
                            </p:stCondLst>
                            <p:childTnLst>
                              <p:par>
                                <p:cTn id="26" presetID="1" presetClass="entr" presetSubtype="0" fill="hold" nodeType="afterEffect">
                                  <p:stCondLst>
                                    <p:cond delay="500"/>
                                  </p:stCondLst>
                                  <p:childTnLst>
                                    <p:set>
                                      <p:cBhvr>
                                        <p:cTn id="27" dur="1" fill="hold">
                                          <p:stCondLst>
                                            <p:cond delay="0"/>
                                          </p:stCondLst>
                                        </p:cTn>
                                        <p:tgtEl>
                                          <p:spTgt spid="15"/>
                                        </p:tgtEl>
                                        <p:attrNameLst>
                                          <p:attrName>style.visibility</p:attrName>
                                        </p:attrNameLst>
                                      </p:cBhvr>
                                      <p:to>
                                        <p:strVal val="visible"/>
                                      </p:to>
                                    </p:set>
                                  </p:childTnLst>
                                </p:cTn>
                              </p:par>
                            </p:childTnLst>
                          </p:cTn>
                        </p:par>
                        <p:par>
                          <p:cTn id="28" fill="hold">
                            <p:stCondLst>
                              <p:cond delay="1000"/>
                            </p:stCondLst>
                            <p:childTnLst>
                              <p:par>
                                <p:cTn id="29" presetID="1" presetClass="exit" presetSubtype="0" fill="hold" nodeType="afterEffect">
                                  <p:stCondLst>
                                    <p:cond delay="0"/>
                                  </p:stCondLst>
                                  <p:childTnLst>
                                    <p:set>
                                      <p:cBhvr>
                                        <p:cTn id="30" dur="1" fill="hold">
                                          <p:stCondLst>
                                            <p:cond delay="0"/>
                                          </p:stCondLst>
                                        </p:cTn>
                                        <p:tgtEl>
                                          <p:spTgt spid="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8" presetClass="emph" presetSubtype="0" fill="hold" nodeType="clickEffect">
                                  <p:stCondLst>
                                    <p:cond delay="0"/>
                                  </p:stCondLst>
                                  <p:childTnLst>
                                    <p:animRot by="43200000">
                                      <p:cBhvr>
                                        <p:cTn id="34" dur="500" fill="hold"/>
                                        <p:tgtEl>
                                          <p:spTgt spid="8"/>
                                        </p:tgtEl>
                                        <p:attrNameLst>
                                          <p:attrName>r</p:attrName>
                                        </p:attrNameLst>
                                      </p:cBhvr>
                                    </p:animRot>
                                  </p:childTnLst>
                                </p:cTn>
                              </p:par>
                            </p:childTnLst>
                          </p:cTn>
                        </p:par>
                        <p:par>
                          <p:cTn id="35" fill="hold">
                            <p:stCondLst>
                              <p:cond delay="500"/>
                            </p:stCondLst>
                            <p:childTnLst>
                              <p:par>
                                <p:cTn id="36" presetID="1" presetClass="exit" presetSubtype="0" fill="hold" nodeType="afterEffect">
                                  <p:stCondLst>
                                    <p:cond delay="500"/>
                                  </p:stCondLst>
                                  <p:childTnLst>
                                    <p:set>
                                      <p:cBhvr>
                                        <p:cTn id="37" dur="1" fill="hold">
                                          <p:stCondLst>
                                            <p:cond delay="0"/>
                                          </p:stCondLst>
                                        </p:cTn>
                                        <p:tgtEl>
                                          <p:spTgt spid="8"/>
                                        </p:tgtEl>
                                        <p:attrNameLst>
                                          <p:attrName>style.visibility</p:attrName>
                                        </p:attrNameLst>
                                      </p:cBhvr>
                                      <p:to>
                                        <p:strVal val="hidden"/>
                                      </p:to>
                                    </p:set>
                                  </p:childTnLst>
                                </p:cTn>
                              </p:par>
                            </p:childTnLst>
                          </p:cTn>
                        </p:par>
                        <p:par>
                          <p:cTn id="38" fill="hold">
                            <p:stCondLst>
                              <p:cond delay="1000"/>
                            </p:stCondLst>
                            <p:childTnLst>
                              <p:par>
                                <p:cTn id="39" presetID="1"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Computing influence</a:t>
            </a:r>
            <a:endParaRPr lang="en-GB" dirty="0"/>
          </a:p>
        </p:txBody>
      </p:sp>
      <p:sp>
        <p:nvSpPr>
          <p:cNvPr id="3" name="Content Placeholder 2"/>
          <p:cNvSpPr>
            <a:spLocks noGrp="1"/>
          </p:cNvSpPr>
          <p:nvPr>
            <p:ph idx="1"/>
          </p:nvPr>
        </p:nvSpPr>
        <p:spPr>
          <a:xfrm>
            <a:off x="457200" y="990601"/>
            <a:ext cx="8305800" cy="2514600"/>
          </a:xfrm>
        </p:spPr>
        <p:txBody>
          <a:bodyPr/>
          <a:lstStyle/>
          <a:p>
            <a:r>
              <a:rPr lang="en-GB" dirty="0" smtClean="0"/>
              <a:t>Definition is </a:t>
            </a:r>
            <a:r>
              <a:rPr lang="en-GB" b="1" dirty="0" smtClean="0">
                <a:solidFill>
                  <a:srgbClr val="00B050"/>
                </a:solidFill>
              </a:rPr>
              <a:t>intuitive</a:t>
            </a:r>
            <a:r>
              <a:rPr lang="en-GB" dirty="0" smtClean="0"/>
              <a:t>, but </a:t>
            </a:r>
            <a:r>
              <a:rPr lang="en-GB" b="1" dirty="0" smtClean="0">
                <a:solidFill>
                  <a:srgbClr val="C00000"/>
                </a:solidFill>
              </a:rPr>
              <a:t>intractable</a:t>
            </a:r>
            <a:r>
              <a:rPr lang="en-GB" dirty="0" smtClean="0">
                <a:solidFill>
                  <a:srgbClr val="C00000"/>
                </a:solidFill>
              </a:rPr>
              <a:t> </a:t>
            </a:r>
            <a:r>
              <a:rPr lang="en-GB" dirty="0" smtClean="0"/>
              <a:t>to compute </a:t>
            </a:r>
            <a:r>
              <a:rPr lang="en-GB" b="1" dirty="0" smtClean="0"/>
              <a:t>exactly</a:t>
            </a:r>
          </a:p>
          <a:p>
            <a:pPr lvl="1"/>
            <a:r>
              <a:rPr lang="en-GB" dirty="0" smtClean="0"/>
              <a:t>#P-complete: the </a:t>
            </a:r>
            <a:r>
              <a:rPr lang="en-GB" b="1" dirty="0" smtClean="0"/>
              <a:t>s-t network reliability</a:t>
            </a:r>
            <a:r>
              <a:rPr lang="en-GB" dirty="0" smtClean="0"/>
              <a:t> problem</a:t>
            </a:r>
          </a:p>
          <a:p>
            <a:pPr marL="0" indent="0" algn="ctr">
              <a:buNone/>
            </a:pPr>
            <a:endParaRPr lang="en-GB" dirty="0" smtClean="0"/>
          </a:p>
          <a:p>
            <a:pPr marL="0" indent="0" algn="ctr">
              <a:buNone/>
            </a:pPr>
            <a:r>
              <a:rPr lang="en-GB" b="1" dirty="0" smtClean="0"/>
              <a:t>Approximations</a:t>
            </a:r>
          </a:p>
          <a:p>
            <a:pPr marL="457200" lvl="1" indent="0">
              <a:buNone/>
            </a:pPr>
            <a:endParaRPr lang="en-GB" dirty="0" smtClean="0"/>
          </a:p>
        </p:txBody>
      </p:sp>
      <p:sp>
        <p:nvSpPr>
          <p:cNvPr id="4" name="Slide Number Placeholder 3"/>
          <p:cNvSpPr>
            <a:spLocks noGrp="1"/>
          </p:cNvSpPr>
          <p:nvPr>
            <p:ph type="sldNum" sz="quarter" idx="12"/>
          </p:nvPr>
        </p:nvSpPr>
        <p:spPr/>
        <p:txBody>
          <a:bodyPr/>
          <a:lstStyle/>
          <a:p>
            <a:fld id="{733AAE56-5BC2-4EE0-A1A2-1F30C162DD07}" type="slidenum">
              <a:rPr lang="en-US" smtClean="0"/>
              <a:pPr/>
              <a:t>19</a:t>
            </a:fld>
            <a:endParaRPr lang="en-US"/>
          </a:p>
        </p:txBody>
      </p:sp>
      <p:sp>
        <p:nvSpPr>
          <p:cNvPr id="5" name="Content Placeholder 2"/>
          <p:cNvSpPr txBox="1">
            <a:spLocks/>
          </p:cNvSpPr>
          <p:nvPr/>
        </p:nvSpPr>
        <p:spPr bwMode="auto">
          <a:xfrm>
            <a:off x="152400" y="3634931"/>
            <a:ext cx="8305800" cy="2514600"/>
          </a:xfrm>
          <a:prstGeom prst="rect">
            <a:avLst/>
          </a:prstGeom>
          <a:noFill/>
          <a:ln w="9525">
            <a:noFill/>
            <a:miter lim="800000"/>
            <a:headEnd/>
            <a:tailEnd/>
          </a:ln>
          <a:effectLst/>
        </p:spPr>
        <p:txBody>
          <a:bodyPr vert="horz" wrap="square" lIns="91440" tIns="45720" rIns="91440" bIns="45720" numCol="2" anchor="t" anchorCtr="0" compatLnSpc="1">
            <a:prstTxWarp prst="textNoShape">
              <a:avLst/>
            </a:prstTxWarp>
          </a:bodyPr>
          <a:lstStyle>
            <a:lvl1pPr marL="285750" indent="-285750" algn="l" rtl="0" fontAlgn="base">
              <a:spcBef>
                <a:spcPct val="20000"/>
              </a:spcBef>
              <a:spcAft>
                <a:spcPct val="0"/>
              </a:spcAft>
              <a:buClr>
                <a:schemeClr val="folHlink"/>
              </a:buClr>
              <a:buSzPct val="70000"/>
              <a:buFont typeface="Wingdings" pitchFamily="-112" charset="2"/>
              <a:buBlip>
                <a:blip r:embed="rId2"/>
              </a:buBlip>
              <a:defRPr sz="2800">
                <a:solidFill>
                  <a:schemeClr val="tx1"/>
                </a:solidFill>
                <a:latin typeface="+mn-lt"/>
                <a:ea typeface="+mn-ea"/>
                <a:cs typeface="+mn-cs"/>
              </a:defRPr>
            </a:lvl1pPr>
            <a:lvl2pPr marL="687388" indent="-230188" algn="l" rtl="0" fontAlgn="base">
              <a:spcBef>
                <a:spcPct val="20000"/>
              </a:spcBef>
              <a:spcAft>
                <a:spcPct val="0"/>
              </a:spcAft>
              <a:buClr>
                <a:schemeClr val="hlink"/>
              </a:buClr>
              <a:buSzPct val="65000"/>
              <a:buFont typeface="Wingdings" pitchFamily="-112" charset="2"/>
              <a:buBlip>
                <a:blip r:embed="rId3"/>
              </a:buBlip>
              <a:defRPr sz="2400">
                <a:solidFill>
                  <a:schemeClr val="tx1"/>
                </a:solidFill>
                <a:latin typeface="+mn-lt"/>
              </a:defRPr>
            </a:lvl2pPr>
            <a:lvl3pPr marL="1089025" indent="-174625" algn="l" rtl="0" fontAlgn="base">
              <a:spcBef>
                <a:spcPct val="20000"/>
              </a:spcBef>
              <a:spcAft>
                <a:spcPct val="0"/>
              </a:spcAft>
              <a:buClr>
                <a:schemeClr val="folHlink"/>
              </a:buClr>
              <a:buSzPct val="60000"/>
              <a:buFont typeface="Wingdings" pitchFamily="-112" charset="2"/>
              <a:buBlip>
                <a:blip r:embed="rId4"/>
              </a:buBlip>
              <a:defRPr sz="2000">
                <a:solidFill>
                  <a:schemeClr val="tx1"/>
                </a:solidFill>
                <a:latin typeface="+mn-lt"/>
              </a:defRPr>
            </a:lvl3pPr>
            <a:lvl4pPr marL="1546225" indent="-174625" algn="l" rtl="0" fontAlgn="base">
              <a:spcBef>
                <a:spcPct val="20000"/>
              </a:spcBef>
              <a:spcAft>
                <a:spcPct val="0"/>
              </a:spcAft>
              <a:buClr>
                <a:schemeClr val="accent2"/>
              </a:buClr>
              <a:buSzPct val="60000"/>
              <a:buFont typeface="Wingdings" pitchFamily="-112" charset="2"/>
              <a:buBlip>
                <a:blip r:embed="rId5"/>
              </a:buBlip>
              <a:defRPr>
                <a:solidFill>
                  <a:schemeClr val="tx1"/>
                </a:solidFill>
                <a:latin typeface="+mn-lt"/>
              </a:defRPr>
            </a:lvl4pPr>
            <a:lvl5pPr marL="1995488" indent="-166688" algn="l" rtl="0" fontAlgn="base">
              <a:spcBef>
                <a:spcPct val="20000"/>
              </a:spcBef>
              <a:spcAft>
                <a:spcPct val="0"/>
              </a:spcAft>
              <a:buClr>
                <a:schemeClr val="accent1"/>
              </a:buClr>
              <a:buSzPct val="55000"/>
              <a:buFont typeface="Wingdings" pitchFamily="-112" charset="2"/>
              <a:buBlip>
                <a:blip r:embed="rId6"/>
              </a:buBlip>
              <a:defRPr>
                <a:solidFill>
                  <a:schemeClr val="tx1"/>
                </a:solidFill>
                <a:latin typeface="+mn-lt"/>
              </a:defRPr>
            </a:lvl5pPr>
            <a:lvl6pPr marL="2452688" indent="-166688" algn="l" rtl="0" fontAlgn="base">
              <a:spcBef>
                <a:spcPct val="20000"/>
              </a:spcBef>
              <a:spcAft>
                <a:spcPct val="0"/>
              </a:spcAft>
              <a:buClr>
                <a:schemeClr val="accent1"/>
              </a:buClr>
              <a:buSzPct val="55000"/>
              <a:buFont typeface="Wingdings" pitchFamily="-112" charset="2"/>
              <a:buBlip>
                <a:blip r:embed="rId6"/>
              </a:buBlip>
              <a:defRPr>
                <a:solidFill>
                  <a:schemeClr val="tx1"/>
                </a:solidFill>
                <a:latin typeface="+mn-lt"/>
              </a:defRPr>
            </a:lvl6pPr>
            <a:lvl7pPr marL="2909888" indent="-166688" algn="l" rtl="0" fontAlgn="base">
              <a:spcBef>
                <a:spcPct val="20000"/>
              </a:spcBef>
              <a:spcAft>
                <a:spcPct val="0"/>
              </a:spcAft>
              <a:buClr>
                <a:schemeClr val="accent1"/>
              </a:buClr>
              <a:buSzPct val="55000"/>
              <a:buFont typeface="Wingdings" pitchFamily="-112" charset="2"/>
              <a:buBlip>
                <a:blip r:embed="rId6"/>
              </a:buBlip>
              <a:defRPr>
                <a:solidFill>
                  <a:schemeClr val="tx1"/>
                </a:solidFill>
                <a:latin typeface="+mn-lt"/>
              </a:defRPr>
            </a:lvl7pPr>
            <a:lvl8pPr marL="3367088" indent="-166688" algn="l" rtl="0" fontAlgn="base">
              <a:spcBef>
                <a:spcPct val="20000"/>
              </a:spcBef>
              <a:spcAft>
                <a:spcPct val="0"/>
              </a:spcAft>
              <a:buClr>
                <a:schemeClr val="accent1"/>
              </a:buClr>
              <a:buSzPct val="55000"/>
              <a:buFont typeface="Wingdings" pitchFamily="-112" charset="2"/>
              <a:buBlip>
                <a:blip r:embed="rId6"/>
              </a:buBlip>
              <a:defRPr>
                <a:solidFill>
                  <a:schemeClr val="tx1"/>
                </a:solidFill>
                <a:latin typeface="+mn-lt"/>
              </a:defRPr>
            </a:lvl8pPr>
            <a:lvl9pPr marL="3824288" indent="-166688" algn="l" rtl="0" fontAlgn="base">
              <a:spcBef>
                <a:spcPct val="20000"/>
              </a:spcBef>
              <a:spcAft>
                <a:spcPct val="0"/>
              </a:spcAft>
              <a:buClr>
                <a:schemeClr val="accent1"/>
              </a:buClr>
              <a:buSzPct val="55000"/>
              <a:buFont typeface="Wingdings" pitchFamily="-112" charset="2"/>
              <a:buBlip>
                <a:blip r:embed="rId6"/>
              </a:buBlip>
              <a:defRPr>
                <a:solidFill>
                  <a:schemeClr val="tx1"/>
                </a:solidFill>
                <a:latin typeface="+mn-lt"/>
              </a:defRPr>
            </a:lvl9pPr>
          </a:lstStyle>
          <a:p>
            <a:pPr marL="55562" indent="0" algn="ctr">
              <a:buFont typeface="Wingdings" pitchFamily="-112" charset="2"/>
              <a:buNone/>
            </a:pPr>
            <a:r>
              <a:rPr lang="en-GB" sz="2400" b="1" dirty="0" smtClean="0"/>
              <a:t>Sampling</a:t>
            </a:r>
          </a:p>
          <a:p>
            <a:pPr marL="55562" indent="0">
              <a:buFont typeface="Wingdings" pitchFamily="-112" charset="2"/>
              <a:buNone/>
            </a:pPr>
            <a:endParaRPr lang="en-GB" sz="2000" dirty="0" smtClean="0"/>
          </a:p>
          <a:p>
            <a:pPr marL="55562" indent="0" algn="ctr">
              <a:buFont typeface="Wingdings" pitchFamily="-112" charset="2"/>
              <a:buNone/>
            </a:pPr>
            <a:r>
              <a:rPr lang="en-GB" sz="2000" dirty="0" smtClean="0"/>
              <a:t>Sample complexity is </a:t>
            </a:r>
            <a:r>
              <a:rPr lang="en-GB" sz="2000" b="1" dirty="0" smtClean="0">
                <a:solidFill>
                  <a:srgbClr val="00B050"/>
                </a:solidFill>
              </a:rPr>
              <a:t>provably</a:t>
            </a:r>
            <a:r>
              <a:rPr lang="en-GB" sz="2000" dirty="0" smtClean="0">
                <a:solidFill>
                  <a:srgbClr val="00B050"/>
                </a:solidFill>
              </a:rPr>
              <a:t> </a:t>
            </a:r>
            <a:r>
              <a:rPr lang="en-GB" sz="2000" dirty="0" smtClean="0"/>
              <a:t>logarithmic in size of corpus, but can still be </a:t>
            </a:r>
            <a:r>
              <a:rPr lang="en-GB" sz="2000" b="1" dirty="0" smtClean="0">
                <a:solidFill>
                  <a:srgbClr val="C00000"/>
                </a:solidFill>
              </a:rPr>
              <a:t>slow</a:t>
            </a:r>
            <a:r>
              <a:rPr lang="en-GB" sz="2000" dirty="0" smtClean="0">
                <a:solidFill>
                  <a:srgbClr val="C00000"/>
                </a:solidFill>
              </a:rPr>
              <a:t> </a:t>
            </a:r>
            <a:r>
              <a:rPr lang="en-GB" sz="2000" dirty="0" smtClean="0"/>
              <a:t>in practice.</a:t>
            </a:r>
            <a:endParaRPr lang="en-GB" sz="2400" b="1" dirty="0"/>
          </a:p>
          <a:p>
            <a:pPr marL="55562" indent="0" algn="ctr">
              <a:buFont typeface="Wingdings" pitchFamily="-112" charset="2"/>
              <a:buNone/>
            </a:pPr>
            <a:endParaRPr lang="en-GB" sz="2400" b="1" dirty="0" smtClean="0"/>
          </a:p>
          <a:p>
            <a:pPr marL="55562" indent="0" algn="ctr">
              <a:buFont typeface="Wingdings" pitchFamily="-112" charset="2"/>
              <a:buNone/>
            </a:pPr>
            <a:r>
              <a:rPr lang="en-GB" sz="2400" b="1" dirty="0" smtClean="0"/>
              <a:t>Independence heuristic</a:t>
            </a:r>
          </a:p>
          <a:p>
            <a:pPr marL="55562" indent="0" algn="ctr">
              <a:buFont typeface="Wingdings" pitchFamily="-112" charset="2"/>
              <a:buNone/>
            </a:pPr>
            <a:endParaRPr lang="en-GB" sz="2000" b="1" dirty="0"/>
          </a:p>
          <a:p>
            <a:pPr marL="55562" indent="0" algn="ctr">
              <a:buFont typeface="Wingdings" pitchFamily="-112" charset="2"/>
              <a:buNone/>
            </a:pPr>
            <a:r>
              <a:rPr lang="en-GB" sz="2000" b="1" dirty="0" smtClean="0">
                <a:solidFill>
                  <a:srgbClr val="00B050"/>
                </a:solidFill>
              </a:rPr>
              <a:t>Fast</a:t>
            </a:r>
            <a:r>
              <a:rPr lang="en-GB" sz="2000" dirty="0" smtClean="0"/>
              <a:t>, dynamic programming-based approach, but </a:t>
            </a:r>
            <a:r>
              <a:rPr lang="en-GB" sz="2000" b="1" dirty="0" smtClean="0">
                <a:solidFill>
                  <a:srgbClr val="C00000"/>
                </a:solidFill>
              </a:rPr>
              <a:t>no</a:t>
            </a:r>
            <a:r>
              <a:rPr lang="en-GB" sz="2000" dirty="0" smtClean="0">
                <a:solidFill>
                  <a:srgbClr val="C00000"/>
                </a:solidFill>
              </a:rPr>
              <a:t> </a:t>
            </a:r>
            <a:r>
              <a:rPr lang="en-GB" sz="2000" dirty="0" smtClean="0"/>
              <a:t>explicit theoretical </a:t>
            </a:r>
            <a:r>
              <a:rPr lang="en-GB" sz="2000" b="1" dirty="0" smtClean="0">
                <a:solidFill>
                  <a:srgbClr val="C00000"/>
                </a:solidFill>
              </a:rPr>
              <a:t>guarantees</a:t>
            </a:r>
            <a:r>
              <a:rPr lang="en-GB" sz="2000" dirty="0" smtClean="0"/>
              <a:t>.</a:t>
            </a:r>
          </a:p>
        </p:txBody>
      </p:sp>
      <p:sp>
        <p:nvSpPr>
          <p:cNvPr id="6" name="Rectangle 5"/>
          <p:cNvSpPr/>
          <p:nvPr/>
        </p:nvSpPr>
        <p:spPr bwMode="auto">
          <a:xfrm>
            <a:off x="4236963" y="3505200"/>
            <a:ext cx="4373637" cy="2133600"/>
          </a:xfrm>
          <a:prstGeom prst="rect">
            <a:avLst/>
          </a:prstGeom>
          <a:noFill/>
          <a:ln w="38100" cap="flat" cmpd="sng" algn="ctr">
            <a:solidFill>
              <a:srgbClr val="4F81BD"/>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112" charset="0"/>
            </a:endParaRPr>
          </a:p>
        </p:txBody>
      </p:sp>
    </p:spTree>
    <p:extLst>
      <p:ext uri="{BB962C8B-B14F-4D97-AF65-F5344CB8AC3E}">
        <p14:creationId xmlns:p14="http://schemas.microsoft.com/office/powerpoint/2010/main" val="32903058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mph" presetSubtype="0" nodeType="clickEffect">
                                  <p:stCondLst>
                                    <p:cond delay="0"/>
                                  </p:stCondLst>
                                  <p:childTnLst>
                                    <p:set>
                                      <p:cBhvr rctx="PPT">
                                        <p:cTn id="22" dur="indefinite"/>
                                        <p:tgtEl>
                                          <p:spTgt spid="5">
                                            <p:txEl>
                                              <p:pRg st="0" end="0"/>
                                            </p:txEl>
                                          </p:spTgt>
                                        </p:tgtEl>
                                        <p:attrNameLst>
                                          <p:attrName>style.opacity</p:attrName>
                                        </p:attrNameLst>
                                      </p:cBhvr>
                                      <p:to>
                                        <p:strVal val="0.5"/>
                                      </p:to>
                                    </p:set>
                                    <p:animEffect filter="image" prLst="opacity: 0.5">
                                      <p:cBhvr rctx="IE">
                                        <p:cTn id="23" dur="indefinite"/>
                                        <p:tgtEl>
                                          <p:spTgt spid="5">
                                            <p:txEl>
                                              <p:pRg st="0" end="0"/>
                                            </p:txEl>
                                          </p:spTgt>
                                        </p:tgtEl>
                                      </p:cBhvr>
                                    </p:animEffect>
                                  </p:childTnLst>
                                </p:cTn>
                              </p:par>
                              <p:par>
                                <p:cTn id="24" presetID="9" presetClass="emph" presetSubtype="0" nodeType="withEffect">
                                  <p:stCondLst>
                                    <p:cond delay="0"/>
                                  </p:stCondLst>
                                  <p:childTnLst>
                                    <p:set>
                                      <p:cBhvr rctx="PPT">
                                        <p:cTn id="25" dur="indefinite"/>
                                        <p:tgtEl>
                                          <p:spTgt spid="5">
                                            <p:txEl>
                                              <p:pRg st="2" end="2"/>
                                            </p:txEl>
                                          </p:spTgt>
                                        </p:tgtEl>
                                        <p:attrNameLst>
                                          <p:attrName>style.opacity</p:attrName>
                                        </p:attrNameLst>
                                      </p:cBhvr>
                                      <p:to>
                                        <p:strVal val="0.5"/>
                                      </p:to>
                                    </p:set>
                                    <p:animEffect filter="image" prLst="opacity: 0.5">
                                      <p:cBhvr rctx="IE">
                                        <p:cTn id="26" dur="indefinite"/>
                                        <p:tgtEl>
                                          <p:spTgt spid="5">
                                            <p:txEl>
                                              <p:pRg st="2" end="2"/>
                                            </p:txEl>
                                          </p:spTgt>
                                        </p:tgtEl>
                                      </p:cBhvr>
                                    </p:animEffec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FB7C7AA-4FA7-4EE5-A8CD-AD1364AC40EF}" type="slidenum">
              <a:rPr lang="en-US" smtClean="0"/>
              <a:pPr/>
              <a:t>2</a:t>
            </a:fld>
            <a:endParaRPr lang="en-US" dirty="0"/>
          </a:p>
        </p:txBody>
      </p:sp>
      <p:pic>
        <p:nvPicPr>
          <p:cNvPr id="3" name="Picture 2" descr="[Image]"/>
          <p:cNvPicPr>
            <a:picLocks noChangeAspect="1" noChangeArrowheads="1"/>
          </p:cNvPicPr>
          <p:nvPr/>
        </p:nvPicPr>
        <p:blipFill>
          <a:blip r:embed="rId2" cstate="print"/>
          <a:srcRect/>
          <a:stretch>
            <a:fillRect/>
          </a:stretch>
        </p:blipFill>
        <p:spPr bwMode="auto">
          <a:xfrm>
            <a:off x="-1" y="0"/>
            <a:ext cx="5523533" cy="6858000"/>
          </a:xfrm>
          <a:prstGeom prst="rect">
            <a:avLst/>
          </a:prstGeom>
          <a:noFill/>
        </p:spPr>
      </p:pic>
      <p:sp>
        <p:nvSpPr>
          <p:cNvPr id="4" name="Rectangle 3"/>
          <p:cNvSpPr/>
          <p:nvPr/>
        </p:nvSpPr>
        <p:spPr>
          <a:xfrm>
            <a:off x="5562600" y="152400"/>
            <a:ext cx="3429000" cy="3170099"/>
          </a:xfrm>
          <a:prstGeom prst="rect">
            <a:avLst/>
          </a:prstGeom>
        </p:spPr>
        <p:txBody>
          <a:bodyPr wrap="square">
            <a:spAutoFit/>
          </a:bodyPr>
          <a:lstStyle/>
          <a:p>
            <a:r>
              <a:rPr lang="en-US" sz="2000" dirty="0">
                <a:latin typeface="Ayuthaya"/>
                <a:cs typeface="Ayuthaya"/>
              </a:rPr>
              <a:t>“It will be almost as convenient to search for some bit of truth concealed in nature as it will be to find it hidden away in an immense multitude of bound volumes.</a:t>
            </a:r>
            <a:r>
              <a:rPr lang="en-US" sz="2000" dirty="0" smtClean="0">
                <a:latin typeface="Ayuthaya"/>
                <a:cs typeface="Ayuthaya"/>
              </a:rPr>
              <a:t>”</a:t>
            </a:r>
          </a:p>
          <a:p>
            <a:endParaRPr lang="en-US" sz="2000" dirty="0" smtClean="0">
              <a:latin typeface="Ayuthaya"/>
              <a:cs typeface="Ayuthaya"/>
            </a:endParaRPr>
          </a:p>
          <a:p>
            <a:r>
              <a:rPr lang="en-US" sz="2000" b="1" dirty="0" smtClean="0">
                <a:latin typeface="Ayuthaya"/>
                <a:cs typeface="Ayuthaya"/>
              </a:rPr>
              <a:t>- Denis Diderot, 1755</a:t>
            </a:r>
          </a:p>
        </p:txBody>
      </p:sp>
      <p:sp>
        <p:nvSpPr>
          <p:cNvPr id="5" name="TextBox 4"/>
          <p:cNvSpPr txBox="1"/>
          <p:nvPr/>
        </p:nvSpPr>
        <p:spPr>
          <a:xfrm>
            <a:off x="5531998" y="3733800"/>
            <a:ext cx="3612002" cy="206210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800" b="1" dirty="0" smtClean="0">
                <a:latin typeface="Calibri"/>
                <a:cs typeface="Calibri"/>
              </a:rPr>
              <a:t>Today:</a:t>
            </a:r>
            <a:endParaRPr lang="en-US" sz="2800" dirty="0">
              <a:latin typeface="Calibri"/>
              <a:cs typeface="Calibri"/>
            </a:endParaRPr>
          </a:p>
          <a:p>
            <a:r>
              <a:rPr lang="en-US" sz="5000" b="1" dirty="0" smtClean="0">
                <a:latin typeface="Calibri"/>
                <a:cs typeface="Calibri"/>
              </a:rPr>
              <a:t>10</a:t>
            </a:r>
            <a:r>
              <a:rPr lang="en-US" sz="5000" b="1" baseline="30000" dirty="0" smtClean="0">
                <a:latin typeface="Calibri"/>
                <a:cs typeface="Calibri"/>
              </a:rPr>
              <a:t>7</a:t>
            </a:r>
            <a:r>
              <a:rPr lang="en-US" sz="2800" b="1" dirty="0" smtClean="0">
                <a:latin typeface="Calibri"/>
                <a:cs typeface="Calibri"/>
              </a:rPr>
              <a:t> </a:t>
            </a:r>
            <a:r>
              <a:rPr lang="en-US" sz="2800" dirty="0" smtClean="0">
                <a:latin typeface="Calibri"/>
                <a:cs typeface="Calibri"/>
              </a:rPr>
              <a:t>papers </a:t>
            </a:r>
          </a:p>
          <a:p>
            <a:r>
              <a:rPr lang="en-US" sz="5000" b="1" dirty="0" smtClean="0">
                <a:latin typeface="Calibri"/>
                <a:cs typeface="Calibri"/>
              </a:rPr>
              <a:t>10</a:t>
            </a:r>
            <a:r>
              <a:rPr lang="en-US" sz="5000" b="1" baseline="30000" dirty="0" smtClean="0">
                <a:latin typeface="Calibri"/>
                <a:cs typeface="Calibri"/>
              </a:rPr>
              <a:t>5</a:t>
            </a:r>
            <a:r>
              <a:rPr lang="en-US" sz="2800" b="1" dirty="0" smtClean="0">
                <a:latin typeface="Calibri"/>
                <a:cs typeface="Calibri"/>
              </a:rPr>
              <a:t> </a:t>
            </a:r>
            <a:r>
              <a:rPr lang="en-US" sz="2800" dirty="0" smtClean="0">
                <a:latin typeface="Calibri"/>
                <a:cs typeface="Calibri"/>
              </a:rPr>
              <a:t>publications</a:t>
            </a:r>
            <a:endParaRPr lang="en-US" sz="2800" dirty="0">
              <a:latin typeface="Calibri"/>
              <a:cs typeface="Calibri"/>
            </a:endParaRPr>
          </a:p>
        </p:txBody>
      </p:sp>
      <p:sp>
        <p:nvSpPr>
          <p:cNvPr id="6" name="Rectangle 5"/>
          <p:cNvSpPr/>
          <p:nvPr/>
        </p:nvSpPr>
        <p:spPr>
          <a:xfrm>
            <a:off x="5486400" y="5867400"/>
            <a:ext cx="3733801" cy="338554"/>
          </a:xfrm>
          <a:prstGeom prst="rect">
            <a:avLst/>
          </a:prstGeom>
        </p:spPr>
        <p:txBody>
          <a:bodyPr wrap="square">
            <a:spAutoFit/>
          </a:bodyPr>
          <a:lstStyle/>
          <a:p>
            <a:r>
              <a:rPr lang="en-US" sz="1600" dirty="0" smtClean="0"/>
              <a:t>[Thomson </a:t>
            </a:r>
            <a:r>
              <a:rPr lang="en-US" sz="1600" dirty="0"/>
              <a:t>Reuters Web of </a:t>
            </a:r>
            <a:r>
              <a:rPr lang="en-US" sz="1600" dirty="0" smtClean="0"/>
              <a:t>Knowledge]</a:t>
            </a:r>
            <a:endParaRPr lang="en-US" sz="1600" dirty="0"/>
          </a:p>
        </p:txBody>
      </p:sp>
    </p:spTree>
    <p:extLst>
      <p:ext uri="{BB962C8B-B14F-4D97-AF65-F5344CB8AC3E}">
        <p14:creationId xmlns:p14="http://schemas.microsoft.com/office/powerpoint/2010/main" val="16304593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Independence heuristic</a:t>
            </a:r>
            <a:endParaRPr lang="en-GB" dirty="0"/>
          </a:p>
        </p:txBody>
      </p:sp>
      <p:sp>
        <p:nvSpPr>
          <p:cNvPr id="3" name="Content Placeholder 2"/>
          <p:cNvSpPr>
            <a:spLocks noGrp="1"/>
          </p:cNvSpPr>
          <p:nvPr>
            <p:ph idx="1"/>
          </p:nvPr>
        </p:nvSpPr>
        <p:spPr/>
        <p:txBody>
          <a:bodyPr/>
          <a:lstStyle/>
          <a:p>
            <a:r>
              <a:rPr lang="en-GB" dirty="0" smtClean="0"/>
              <a:t>In some cases, we can compute the influence probability exactly:</a:t>
            </a:r>
          </a:p>
          <a:p>
            <a:pPr marL="0" indent="0">
              <a:buNone/>
            </a:pPr>
            <a:endParaRPr lang="en-GB" dirty="0"/>
          </a:p>
        </p:txBody>
      </p:sp>
      <p:sp>
        <p:nvSpPr>
          <p:cNvPr id="4" name="Slide Number Placeholder 3"/>
          <p:cNvSpPr>
            <a:spLocks noGrp="1"/>
          </p:cNvSpPr>
          <p:nvPr>
            <p:ph type="sldNum" sz="quarter" idx="12"/>
          </p:nvPr>
        </p:nvSpPr>
        <p:spPr/>
        <p:txBody>
          <a:bodyPr/>
          <a:lstStyle/>
          <a:p>
            <a:fld id="{733AAE56-5BC2-4EE0-A1A2-1F30C162DD07}" type="slidenum">
              <a:rPr lang="en-US" smtClean="0"/>
              <a:pPr/>
              <a:t>20</a:t>
            </a:fld>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202" y="4281948"/>
            <a:ext cx="7545035" cy="2346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828800" y="2885794"/>
            <a:ext cx="2133599" cy="1015663"/>
          </a:xfrm>
          <a:prstGeom prst="rect">
            <a:avLst/>
          </a:prstGeom>
        </p:spPr>
        <p:txBody>
          <a:bodyPr wrap="square">
            <a:spAutoFit/>
          </a:bodyPr>
          <a:lstStyle/>
          <a:p>
            <a:r>
              <a:rPr lang="en-US" sz="2000" b="1" dirty="0" smtClean="0"/>
              <a:t>Exact</a:t>
            </a:r>
            <a:r>
              <a:rPr lang="en-US" sz="2000" dirty="0" smtClean="0"/>
              <a:t> because these two paths are</a:t>
            </a:r>
            <a:r>
              <a:rPr lang="en-US" sz="2000" dirty="0"/>
              <a:t> </a:t>
            </a:r>
            <a:r>
              <a:rPr lang="en-US" sz="2000" b="1" dirty="0" smtClean="0"/>
              <a:t>independent</a:t>
            </a:r>
          </a:p>
        </p:txBody>
      </p:sp>
      <p:pic>
        <p:nvPicPr>
          <p:cNvPr id="5" name="Picture 6"/>
          <p:cNvPicPr>
            <a:picLocks noChangeAspect="1" noChangeArrowheads="1"/>
          </p:cNvPicPr>
          <p:nvPr/>
        </p:nvPicPr>
        <p:blipFill>
          <a:blip r:embed="rId3" cstate="print"/>
          <a:srcRect t="2353" r="3445" b="3529"/>
          <a:stretch>
            <a:fillRect/>
          </a:stretch>
        </p:blipFill>
        <p:spPr bwMode="auto">
          <a:xfrm>
            <a:off x="4343400" y="1920257"/>
            <a:ext cx="4038600" cy="2605548"/>
          </a:xfrm>
          <a:prstGeom prst="rect">
            <a:avLst/>
          </a:prstGeom>
          <a:noFill/>
          <a:ln w="9525">
            <a:noFill/>
            <a:miter lim="800000"/>
            <a:headEnd/>
            <a:tailEnd/>
          </a:ln>
        </p:spPr>
      </p:pic>
      <p:sp>
        <p:nvSpPr>
          <p:cNvPr id="9" name="Arc 8"/>
          <p:cNvSpPr/>
          <p:nvPr/>
        </p:nvSpPr>
        <p:spPr bwMode="auto">
          <a:xfrm rot="4222338" flipH="1" flipV="1">
            <a:off x="3917117" y="1855176"/>
            <a:ext cx="2360475" cy="3543904"/>
          </a:xfrm>
          <a:prstGeom prst="arc">
            <a:avLst>
              <a:gd name="adj1" fmla="val 18771374"/>
              <a:gd name="adj2" fmla="val 4002397"/>
            </a:avLst>
          </a:prstGeom>
          <a:noFill/>
          <a:ln w="38100" cap="flat" cmpd="sng" algn="ctr">
            <a:solidFill>
              <a:srgbClr val="0070C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112" charset="0"/>
            </a:endParaRPr>
          </a:p>
        </p:txBody>
      </p:sp>
      <p:sp>
        <p:nvSpPr>
          <p:cNvPr id="11" name="Arc 10"/>
          <p:cNvSpPr/>
          <p:nvPr/>
        </p:nvSpPr>
        <p:spPr bwMode="auto">
          <a:xfrm rot="15876296" flipH="1">
            <a:off x="3751968" y="-476031"/>
            <a:ext cx="2782452" cy="5657324"/>
          </a:xfrm>
          <a:prstGeom prst="arc">
            <a:avLst>
              <a:gd name="adj1" fmla="val 18820429"/>
              <a:gd name="adj2" fmla="val 3918184"/>
            </a:avLst>
          </a:prstGeom>
          <a:noFill/>
          <a:ln w="38100" cap="flat" cmpd="sng" algn="ctr">
            <a:solidFill>
              <a:srgbClr val="0070C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112" charset="0"/>
            </a:endParaRPr>
          </a:p>
        </p:txBody>
      </p:sp>
      <p:sp>
        <p:nvSpPr>
          <p:cNvPr id="7" name="Rectangle 6"/>
          <p:cNvSpPr/>
          <p:nvPr/>
        </p:nvSpPr>
        <p:spPr>
          <a:xfrm>
            <a:off x="5754069" y="1447800"/>
            <a:ext cx="1180131" cy="584775"/>
          </a:xfrm>
          <a:prstGeom prst="rect">
            <a:avLst/>
          </a:prstGeom>
        </p:spPr>
        <p:txBody>
          <a:bodyPr wrap="none">
            <a:spAutoFit/>
          </a:bodyPr>
          <a:lstStyle/>
          <a:p>
            <a:r>
              <a:rPr lang="en-US" sz="3200" b="1" dirty="0" smtClean="0">
                <a:solidFill>
                  <a:srgbClr val="000000"/>
                </a:solidFill>
                <a:latin typeface="Aharoni" pitchFamily="2" charset="-79"/>
                <a:cs typeface="Aharoni" pitchFamily="2" charset="-79"/>
              </a:rPr>
              <a:t>plant</a:t>
            </a:r>
            <a:endParaRPr lang="en-US" dirty="0"/>
          </a:p>
        </p:txBody>
      </p:sp>
      <p:sp>
        <p:nvSpPr>
          <p:cNvPr id="12" name="Rectangle 11"/>
          <p:cNvSpPr/>
          <p:nvPr/>
        </p:nvSpPr>
        <p:spPr>
          <a:xfrm>
            <a:off x="1904998" y="1066800"/>
            <a:ext cx="5257800" cy="526297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400" b="1" dirty="0" smtClean="0"/>
              <a:t>Heuristic:</a:t>
            </a:r>
          </a:p>
          <a:p>
            <a:endParaRPr lang="en-US" sz="2400" dirty="0"/>
          </a:p>
          <a:p>
            <a:r>
              <a:rPr lang="en-US" sz="2400" dirty="0" smtClean="0">
                <a:solidFill>
                  <a:srgbClr val="C00000"/>
                </a:solidFill>
              </a:rPr>
              <a:t>Assume </a:t>
            </a:r>
            <a:r>
              <a:rPr lang="en-US" sz="2400" b="1" dirty="0" smtClean="0">
                <a:solidFill>
                  <a:srgbClr val="C00000"/>
                </a:solidFill>
              </a:rPr>
              <a:t>all</a:t>
            </a:r>
            <a:r>
              <a:rPr lang="en-US" sz="2400" dirty="0" smtClean="0">
                <a:solidFill>
                  <a:srgbClr val="C00000"/>
                </a:solidFill>
              </a:rPr>
              <a:t> paths from x to y are independent</a:t>
            </a:r>
            <a:r>
              <a:rPr lang="en-US" sz="2400" dirty="0">
                <a:solidFill>
                  <a:srgbClr val="C00000"/>
                </a:solidFill>
              </a:rPr>
              <a:t> </a:t>
            </a:r>
            <a:r>
              <a:rPr lang="en-US" sz="2400" dirty="0" smtClean="0">
                <a:solidFill>
                  <a:srgbClr val="C00000"/>
                </a:solidFill>
              </a:rPr>
              <a:t>of each other.</a:t>
            </a:r>
          </a:p>
          <a:p>
            <a:endParaRPr lang="en-US" sz="2400" dirty="0"/>
          </a:p>
          <a:p>
            <a:r>
              <a:rPr lang="en-US" sz="2400" dirty="0" smtClean="0"/>
              <a:t>Given influence computed to parents, can compute influence to child in constant time.</a:t>
            </a:r>
          </a:p>
          <a:p>
            <a:endParaRPr lang="en-US" sz="2400" dirty="0"/>
          </a:p>
          <a:p>
            <a:r>
              <a:rPr lang="en-US" sz="2400" dirty="0" smtClean="0"/>
              <a:t>Need just one linear pass through graph in topological order.</a:t>
            </a:r>
          </a:p>
          <a:p>
            <a:endParaRPr lang="en-US" sz="2400" dirty="0"/>
          </a:p>
          <a:p>
            <a:r>
              <a:rPr lang="en-US" sz="2400" dirty="0" smtClean="0"/>
              <a:t>[In practice, closely matches results from sampling.]</a:t>
            </a:r>
          </a:p>
        </p:txBody>
      </p:sp>
    </p:spTree>
    <p:extLst>
      <p:ext uri="{BB962C8B-B14F-4D97-AF65-F5344CB8AC3E}">
        <p14:creationId xmlns:p14="http://schemas.microsoft.com/office/powerpoint/2010/main" val="906905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9" presetClass="emph" presetSubtype="0" nodeType="withEffect">
                                  <p:stCondLst>
                                    <p:cond delay="0"/>
                                  </p:stCondLst>
                                  <p:childTnLst>
                                    <p:set>
                                      <p:cBhvr rctx="PPT">
                                        <p:cTn id="16" dur="indefinite"/>
                                        <p:tgtEl>
                                          <p:spTgt spid="9218"/>
                                        </p:tgtEl>
                                        <p:attrNameLst>
                                          <p:attrName>style.opacity</p:attrName>
                                        </p:attrNameLst>
                                      </p:cBhvr>
                                      <p:to>
                                        <p:strVal val="0.25"/>
                                      </p:to>
                                    </p:set>
                                    <p:animEffect filter="image" prLst="opacity: 0.25">
                                      <p:cBhvr rctx="IE">
                                        <p:cTn id="17" dur="indefinite"/>
                                        <p:tgtEl>
                                          <p:spTgt spid="9218"/>
                                        </p:tgtEl>
                                      </p:cBhvr>
                                    </p:animEffect>
                                  </p:childTnLst>
                                </p:cTn>
                              </p:par>
                              <p:par>
                                <p:cTn id="18" presetID="9" presetClass="emph" presetSubtype="0" grpId="1" nodeType="withEffect">
                                  <p:stCondLst>
                                    <p:cond delay="0"/>
                                  </p:stCondLst>
                                  <p:childTnLst>
                                    <p:set>
                                      <p:cBhvr rctx="PPT">
                                        <p:cTn id="19" dur="indefinite"/>
                                        <p:tgtEl>
                                          <p:spTgt spid="8"/>
                                        </p:tgtEl>
                                        <p:attrNameLst>
                                          <p:attrName>style.opacity</p:attrName>
                                        </p:attrNameLst>
                                      </p:cBhvr>
                                      <p:to>
                                        <p:strVal val="0.25"/>
                                      </p:to>
                                    </p:set>
                                    <p:animEffect filter="image" prLst="opacity: 0.25">
                                      <p:cBhvr rctx="IE">
                                        <p:cTn id="20" dur="indefinite"/>
                                        <p:tgtEl>
                                          <p:spTgt spid="8"/>
                                        </p:tgtEl>
                                      </p:cBhvr>
                                    </p:animEffect>
                                  </p:childTnLst>
                                </p:cTn>
                              </p:par>
                              <p:par>
                                <p:cTn id="21" presetID="9" presetClass="emph" presetSubtype="0" grpId="1" nodeType="withEffect">
                                  <p:stCondLst>
                                    <p:cond delay="0"/>
                                  </p:stCondLst>
                                  <p:childTnLst>
                                    <p:set>
                                      <p:cBhvr rctx="PPT">
                                        <p:cTn id="22" dur="indefinite"/>
                                        <p:tgtEl>
                                          <p:spTgt spid="9"/>
                                        </p:tgtEl>
                                        <p:attrNameLst>
                                          <p:attrName>style.opacity</p:attrName>
                                        </p:attrNameLst>
                                      </p:cBhvr>
                                      <p:to>
                                        <p:strVal val="0.25"/>
                                      </p:to>
                                    </p:set>
                                    <p:animEffect filter="image" prLst="opacity: 0.25">
                                      <p:cBhvr rctx="IE">
                                        <p:cTn id="23" dur="indefinite"/>
                                        <p:tgtEl>
                                          <p:spTgt spid="9"/>
                                        </p:tgtEl>
                                      </p:cBhvr>
                                    </p:animEffect>
                                  </p:childTnLst>
                                </p:cTn>
                              </p:par>
                              <p:par>
                                <p:cTn id="24" presetID="9" presetClass="emph" presetSubtype="0" grpId="1" nodeType="withEffect">
                                  <p:stCondLst>
                                    <p:cond delay="0"/>
                                  </p:stCondLst>
                                  <p:childTnLst>
                                    <p:set>
                                      <p:cBhvr rctx="PPT">
                                        <p:cTn id="25" dur="indefinite"/>
                                        <p:tgtEl>
                                          <p:spTgt spid="11"/>
                                        </p:tgtEl>
                                        <p:attrNameLst>
                                          <p:attrName>style.opacity</p:attrName>
                                        </p:attrNameLst>
                                      </p:cBhvr>
                                      <p:to>
                                        <p:strVal val="0.25"/>
                                      </p:to>
                                    </p:set>
                                    <p:animEffect filter="image" prLst="opacity: 0.25">
                                      <p:cBhvr rctx="IE">
                                        <p:cTn id="26" dur="indefinite"/>
                                        <p:tgtEl>
                                          <p:spTgt spid="11"/>
                                        </p:tgtEl>
                                      </p:cBhvr>
                                    </p:animEffect>
                                  </p:childTnLst>
                                </p:cTn>
                              </p:par>
                              <p:par>
                                <p:cTn id="27" presetID="9" presetClass="emph" presetSubtype="0" grpId="0" nodeType="withEffect">
                                  <p:stCondLst>
                                    <p:cond delay="0"/>
                                  </p:stCondLst>
                                  <p:childTnLst>
                                    <p:set>
                                      <p:cBhvr rctx="PPT">
                                        <p:cTn id="28" dur="indefinite"/>
                                        <p:tgtEl>
                                          <p:spTgt spid="3">
                                            <p:txEl>
                                              <p:pRg st="0" end="0"/>
                                            </p:txEl>
                                          </p:spTgt>
                                        </p:tgtEl>
                                        <p:attrNameLst>
                                          <p:attrName>style.opacity</p:attrName>
                                        </p:attrNameLst>
                                      </p:cBhvr>
                                      <p:to>
                                        <p:strVal val="0.25"/>
                                      </p:to>
                                    </p:set>
                                    <p:animEffect filter="image" prLst="opacity: 0.25">
                                      <p:cBhvr rctx="IE">
                                        <p:cTn id="29" dur="indefinite"/>
                                        <p:tgtEl>
                                          <p:spTgt spid="3">
                                            <p:txEl>
                                              <p:pRg st="0" end="0"/>
                                            </p:txEl>
                                          </p:spTgt>
                                        </p:tgtEl>
                                      </p:cBhvr>
                                    </p:animEffect>
                                  </p:childTnLst>
                                </p:cTn>
                              </p:par>
                              <p:par>
                                <p:cTn id="30" presetID="9" presetClass="emph" presetSubtype="0" nodeType="withEffect">
                                  <p:stCondLst>
                                    <p:cond delay="0"/>
                                  </p:stCondLst>
                                  <p:childTnLst>
                                    <p:set>
                                      <p:cBhvr rctx="PPT">
                                        <p:cTn id="31" dur="indefinite"/>
                                        <p:tgtEl>
                                          <p:spTgt spid="5"/>
                                        </p:tgtEl>
                                        <p:attrNameLst>
                                          <p:attrName>style.opacity</p:attrName>
                                        </p:attrNameLst>
                                      </p:cBhvr>
                                      <p:to>
                                        <p:strVal val="0.25"/>
                                      </p:to>
                                    </p:set>
                                    <p:animEffect filter="image" prLst="opacity: 0.25">
                                      <p:cBhvr rctx="IE">
                                        <p:cTn id="32" dur="indefinite"/>
                                        <p:tgtEl>
                                          <p:spTgt spid="5"/>
                                        </p:tgtEl>
                                      </p:cBhvr>
                                    </p:animEffect>
                                  </p:childTnLst>
                                </p:cTn>
                              </p:par>
                              <p:par>
                                <p:cTn id="33" presetID="9" presetClass="emph" presetSubtype="0" grpId="0" nodeType="withEffect">
                                  <p:stCondLst>
                                    <p:cond delay="0"/>
                                  </p:stCondLst>
                                  <p:childTnLst>
                                    <p:set>
                                      <p:cBhvr rctx="PPT">
                                        <p:cTn id="34" dur="indefinite"/>
                                        <p:tgtEl>
                                          <p:spTgt spid="7"/>
                                        </p:tgtEl>
                                        <p:attrNameLst>
                                          <p:attrName>style.opacity</p:attrName>
                                        </p:attrNameLst>
                                      </p:cBhvr>
                                      <p:to>
                                        <p:strVal val="0.25"/>
                                      </p:to>
                                    </p:set>
                                    <p:animEffect filter="image" prLst="opacity: 0.25">
                                      <p:cBhvr rctx="IE">
                                        <p:cTn id="35" dur="indefinite"/>
                                        <p:tgtEl>
                                          <p:spTgt spid="7"/>
                                        </p:tgtEl>
                                      </p:cBhvr>
                                    </p:animEffect>
                                  </p:childTnLst>
                                </p:cTn>
                              </p:par>
                              <p:par>
                                <p:cTn id="36" presetID="1" presetClass="entr" presetSubtype="0" fill="hold" grpId="0" nodeType="withEffect">
                                  <p:stCondLst>
                                    <p:cond delay="0"/>
                                  </p:stCondLst>
                                  <p:childTnLst>
                                    <p:set>
                                      <p:cBhvr>
                                        <p:cTn id="37" dur="1" fill="hold">
                                          <p:stCondLst>
                                            <p:cond delay="0"/>
                                          </p:stCondLst>
                                        </p:cTn>
                                        <p:tgtEl>
                                          <p:spTgt spid="12">
                                            <p:bg/>
                                          </p:spTgt>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8" grpId="1"/>
      <p:bldP spid="9" grpId="0" animBg="1"/>
      <p:bldP spid="9" grpId="1" animBg="1"/>
      <p:bldP spid="11" grpId="0" animBg="1"/>
      <p:bldP spid="11" grpId="1" animBg="1"/>
      <p:bldP spid="7" grpId="0"/>
      <p:bldP spid="12" grpId="0" build="allAtOnce"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 y="1676400"/>
            <a:ext cx="8305800" cy="4343400"/>
          </a:xfrm>
        </p:spPr>
        <p:txBody>
          <a:bodyPr/>
          <a:lstStyle/>
          <a:p>
            <a:pPr marL="0" indent="0" algn="ctr">
              <a:buNone/>
            </a:pPr>
            <a:r>
              <a:rPr lang="en-US" sz="4400" dirty="0" smtClean="0"/>
              <a:t>Select a set of papers </a:t>
            </a:r>
            <a:r>
              <a:rPr lang="en-US" sz="4400" b="1" dirty="0" smtClean="0"/>
              <a:t>A</a:t>
            </a:r>
            <a:r>
              <a:rPr lang="en-US" sz="4400" dirty="0" smtClean="0"/>
              <a:t> with maximum </a:t>
            </a:r>
            <a:r>
              <a:rPr lang="en-US" sz="4400" b="1" dirty="0" smtClean="0"/>
              <a:t>influence </a:t>
            </a:r>
            <a:r>
              <a:rPr lang="en-US" sz="4400" dirty="0" smtClean="0"/>
              <a:t>to/from the query set </a:t>
            </a:r>
            <a:r>
              <a:rPr lang="en-US" sz="4400" b="1" dirty="0" smtClean="0"/>
              <a:t>Q</a:t>
            </a:r>
          </a:p>
          <a:p>
            <a:pPr marL="0" indent="0">
              <a:buNone/>
            </a:pPr>
            <a:r>
              <a:rPr lang="en-US" sz="3200" dirty="0"/>
              <a:t>w</a:t>
            </a:r>
            <a:r>
              <a:rPr lang="en-US" sz="3200" dirty="0" smtClean="0"/>
              <a:t>hile maintaining:</a:t>
            </a:r>
            <a:endParaRPr lang="en-US" sz="4400" dirty="0" smtClean="0"/>
          </a:p>
          <a:p>
            <a:pPr marL="0" indent="0">
              <a:buNone/>
            </a:pPr>
            <a:r>
              <a:rPr lang="en-US" sz="4400" dirty="0" smtClean="0"/>
              <a:t> - </a:t>
            </a:r>
            <a:r>
              <a:rPr lang="en-US" sz="4400" b="1" dirty="0" smtClean="0"/>
              <a:t>relevance</a:t>
            </a:r>
          </a:p>
          <a:p>
            <a:pPr marL="0" indent="0">
              <a:buNone/>
            </a:pPr>
            <a:r>
              <a:rPr lang="en-US" sz="4400" dirty="0"/>
              <a:t> </a:t>
            </a:r>
            <a:r>
              <a:rPr lang="en-US" sz="4400" dirty="0" smtClean="0"/>
              <a:t>- </a:t>
            </a:r>
            <a:r>
              <a:rPr lang="en-US" sz="4400" b="1" dirty="0" smtClean="0"/>
              <a:t>diversity</a:t>
            </a:r>
            <a:endParaRPr lang="en-US" sz="4400" b="1" dirty="0"/>
          </a:p>
        </p:txBody>
      </p:sp>
      <p:sp>
        <p:nvSpPr>
          <p:cNvPr id="4" name="Slide Number Placeholder 3"/>
          <p:cNvSpPr>
            <a:spLocks noGrp="1"/>
          </p:cNvSpPr>
          <p:nvPr>
            <p:ph type="sldNum" sz="quarter" idx="12"/>
          </p:nvPr>
        </p:nvSpPr>
        <p:spPr/>
        <p:txBody>
          <a:bodyPr/>
          <a:lstStyle/>
          <a:p>
            <a:fld id="{733AAE56-5BC2-4EE0-A1A2-1F30C162DD07}" type="slidenum">
              <a:rPr lang="en-US" smtClean="0"/>
              <a:pPr/>
              <a:t>21</a:t>
            </a:fld>
            <a:endParaRPr lang="en-US" dirty="0"/>
          </a:p>
        </p:txBody>
      </p:sp>
      <p:sp>
        <p:nvSpPr>
          <p:cNvPr id="5" name="Rectangle 4"/>
          <p:cNvSpPr/>
          <p:nvPr/>
        </p:nvSpPr>
        <p:spPr>
          <a:xfrm>
            <a:off x="304800" y="1219200"/>
            <a:ext cx="4572000" cy="461665"/>
          </a:xfrm>
          <a:prstGeom prst="rect">
            <a:avLst/>
          </a:prstGeom>
        </p:spPr>
        <p:txBody>
          <a:bodyPr>
            <a:spAutoFit/>
          </a:bodyPr>
          <a:lstStyle/>
          <a:p>
            <a:pPr lvl="0"/>
            <a:r>
              <a:rPr lang="en-US" sz="2400" b="1" dirty="0" smtClean="0">
                <a:solidFill>
                  <a:schemeClr val="tx2"/>
                </a:solidFill>
                <a:latin typeface="Tahoma"/>
              </a:rPr>
              <a:t>Recall:</a:t>
            </a:r>
            <a:endParaRPr lang="en-US" sz="2400" b="1" dirty="0">
              <a:solidFill>
                <a:schemeClr val="tx2"/>
              </a:solidFill>
              <a:latin typeface="Tahoma"/>
            </a:endParaRPr>
          </a:p>
        </p:txBody>
      </p:sp>
    </p:spTree>
    <p:extLst>
      <p:ext uri="{BB962C8B-B14F-4D97-AF65-F5344CB8AC3E}">
        <p14:creationId xmlns:p14="http://schemas.microsoft.com/office/powerpoint/2010/main" val="974387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Influence + Relevance</a:t>
            </a:r>
            <a:endParaRPr lang="en-US" dirty="0"/>
          </a:p>
        </p:txBody>
      </p:sp>
      <p:sp>
        <p:nvSpPr>
          <p:cNvPr id="3" name="Content Placeholder 2"/>
          <p:cNvSpPr>
            <a:spLocks noGrp="1"/>
          </p:cNvSpPr>
          <p:nvPr>
            <p:ph idx="1"/>
          </p:nvPr>
        </p:nvSpPr>
        <p:spPr>
          <a:xfrm>
            <a:off x="457200" y="990600"/>
            <a:ext cx="4419600" cy="5141913"/>
          </a:xfrm>
        </p:spPr>
        <p:txBody>
          <a:bodyPr/>
          <a:lstStyle/>
          <a:p>
            <a:r>
              <a:rPr lang="en-US" dirty="0" smtClean="0"/>
              <a:t>Influence should focus on </a:t>
            </a:r>
            <a:r>
              <a:rPr lang="en-US" b="1" dirty="0" smtClean="0"/>
              <a:t>relevant concepts</a:t>
            </a:r>
            <a:r>
              <a:rPr lang="en-US" dirty="0" smtClean="0"/>
              <a:t>:</a:t>
            </a:r>
          </a:p>
          <a:p>
            <a:pPr lvl="1"/>
            <a:r>
              <a:rPr lang="en-US" dirty="0" smtClean="0"/>
              <a:t>Prevalent in query documents </a:t>
            </a:r>
            <a:r>
              <a:rPr lang="en-US" b="1" dirty="0" smtClean="0"/>
              <a:t>Q</a:t>
            </a:r>
          </a:p>
          <a:p>
            <a:pPr marL="457200" lvl="1" indent="0">
              <a:buNone/>
            </a:pPr>
            <a:endParaRPr lang="en-US" b="1" dirty="0"/>
          </a:p>
          <a:p>
            <a:pPr marL="457200" lvl="1" indent="0">
              <a:buNone/>
            </a:pPr>
            <a:endParaRPr lang="en-US" b="1" dirty="0" smtClean="0"/>
          </a:p>
          <a:p>
            <a:pPr lvl="1"/>
            <a:r>
              <a:rPr lang="en-US" dirty="0" smtClean="0"/>
              <a:t>Should be a main theme of some document in </a:t>
            </a:r>
            <a:r>
              <a:rPr lang="en-US" b="1" dirty="0" smtClean="0"/>
              <a:t>A</a:t>
            </a:r>
          </a:p>
          <a:p>
            <a:pPr marL="0" indent="0">
              <a:buNone/>
            </a:pPr>
            <a:endParaRPr lang="en-US" dirty="0"/>
          </a:p>
        </p:txBody>
      </p:sp>
      <p:sp>
        <p:nvSpPr>
          <p:cNvPr id="4" name="Slide Number Placeholder 3"/>
          <p:cNvSpPr>
            <a:spLocks noGrp="1"/>
          </p:cNvSpPr>
          <p:nvPr>
            <p:ph type="sldNum" sz="quarter" idx="12"/>
          </p:nvPr>
        </p:nvSpPr>
        <p:spPr/>
        <p:txBody>
          <a:bodyPr/>
          <a:lstStyle/>
          <a:p>
            <a:fld id="{733AAE56-5BC2-4EE0-A1A2-1F30C162DD07}" type="slidenum">
              <a:rPr lang="en-US" smtClean="0"/>
              <a:pPr/>
              <a:t>22</a:t>
            </a:fld>
            <a:endParaRPr lang="en-US"/>
          </a:p>
        </p:txBody>
      </p:sp>
      <p:pic>
        <p:nvPicPr>
          <p:cNvPr id="7" name="Picture 6" descr="figure2wordlesDirec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1072676"/>
            <a:ext cx="3632200" cy="5556724"/>
          </a:xfrm>
          <a:prstGeom prst="rect">
            <a:avLst/>
          </a:prstGeom>
        </p:spPr>
      </p:pic>
      <p:pic>
        <p:nvPicPr>
          <p:cNvPr id="8" name="Picture 7"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2870200"/>
            <a:ext cx="685800" cy="622300"/>
          </a:xfrm>
          <a:prstGeom prst="rect">
            <a:avLst/>
          </a:prstGeom>
          <a:solidFill>
            <a:srgbClr val="48CAFF"/>
          </a:solidFill>
        </p:spPr>
      </p:pic>
      <p:pic>
        <p:nvPicPr>
          <p:cNvPr id="9" name="Picture 8"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400" y="4572000"/>
            <a:ext cx="685800" cy="635000"/>
          </a:xfrm>
          <a:prstGeom prst="rect">
            <a:avLst/>
          </a:prstGeom>
          <a:solidFill>
            <a:srgbClr val="F49452"/>
          </a:solidFill>
        </p:spPr>
      </p:pic>
      <p:sp>
        <p:nvSpPr>
          <p:cNvPr id="10" name="Right Bracket 9"/>
          <p:cNvSpPr/>
          <p:nvPr/>
        </p:nvSpPr>
        <p:spPr bwMode="auto">
          <a:xfrm>
            <a:off x="8534400" y="1143000"/>
            <a:ext cx="381000" cy="1447800"/>
          </a:xfrm>
          <a:prstGeom prst="rightBracket">
            <a:avLst/>
          </a:prstGeom>
          <a:noFill/>
          <a:ln w="76200" cap="flat" cmpd="sng" algn="ctr">
            <a:solidFill>
              <a:srgbClr val="48CA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112" charset="0"/>
            </a:endParaRPr>
          </a:p>
        </p:txBody>
      </p:sp>
      <p:sp>
        <p:nvSpPr>
          <p:cNvPr id="11" name="Right Bracket 10"/>
          <p:cNvSpPr/>
          <p:nvPr/>
        </p:nvSpPr>
        <p:spPr bwMode="auto">
          <a:xfrm>
            <a:off x="8534400" y="4800600"/>
            <a:ext cx="381000" cy="1447800"/>
          </a:xfrm>
          <a:prstGeom prst="rightBracket">
            <a:avLst/>
          </a:prstGeom>
          <a:noFill/>
          <a:ln w="76200" cap="flat" cmpd="sng" algn="ctr">
            <a:solidFill>
              <a:srgbClr val="F4945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112" charset="0"/>
            </a:endParaRPr>
          </a:p>
        </p:txBody>
      </p:sp>
    </p:spTree>
    <p:extLst>
      <p:ext uri="{BB962C8B-B14F-4D97-AF65-F5344CB8AC3E}">
        <p14:creationId xmlns:p14="http://schemas.microsoft.com/office/powerpoint/2010/main" val="27432132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Influence + Relevance</a:t>
            </a:r>
            <a:endParaRPr lang="en-US" dirty="0"/>
          </a:p>
        </p:txBody>
      </p:sp>
      <p:sp>
        <p:nvSpPr>
          <p:cNvPr id="3" name="Content Placeholder 2"/>
          <p:cNvSpPr>
            <a:spLocks noGrp="1"/>
          </p:cNvSpPr>
          <p:nvPr>
            <p:ph idx="1"/>
          </p:nvPr>
        </p:nvSpPr>
        <p:spPr>
          <a:xfrm>
            <a:off x="457200" y="990600"/>
            <a:ext cx="4419600" cy="5141913"/>
          </a:xfrm>
        </p:spPr>
        <p:txBody>
          <a:bodyPr/>
          <a:lstStyle/>
          <a:p>
            <a:r>
              <a:rPr lang="en-US" dirty="0" smtClean="0"/>
              <a:t>Influence should focus on </a:t>
            </a:r>
            <a:r>
              <a:rPr lang="en-US" b="1" dirty="0" smtClean="0"/>
              <a:t>relevant concepts</a:t>
            </a:r>
            <a:r>
              <a:rPr lang="en-US" dirty="0" smtClean="0"/>
              <a:t>:</a:t>
            </a:r>
          </a:p>
          <a:p>
            <a:pPr lvl="1"/>
            <a:r>
              <a:rPr lang="en-US" dirty="0" smtClean="0"/>
              <a:t>Prevalent in query documents </a:t>
            </a:r>
            <a:r>
              <a:rPr lang="en-US" b="1" dirty="0" smtClean="0"/>
              <a:t>Q</a:t>
            </a:r>
          </a:p>
          <a:p>
            <a:pPr marL="457200" lvl="1" indent="0">
              <a:buNone/>
            </a:pPr>
            <a:endParaRPr lang="en-US" b="1" dirty="0"/>
          </a:p>
          <a:p>
            <a:pPr marL="457200" lvl="1" indent="0">
              <a:buNone/>
            </a:pPr>
            <a:endParaRPr lang="en-US" b="1" dirty="0" smtClean="0"/>
          </a:p>
          <a:p>
            <a:pPr lvl="1"/>
            <a:r>
              <a:rPr lang="en-US" dirty="0" smtClean="0"/>
              <a:t>Should be a main theme of some document in </a:t>
            </a:r>
            <a:r>
              <a:rPr lang="en-US" b="1" dirty="0" smtClean="0"/>
              <a:t>A</a:t>
            </a:r>
          </a:p>
          <a:p>
            <a:pPr marL="0" indent="0">
              <a:buNone/>
            </a:pPr>
            <a:endParaRPr lang="en-US" dirty="0"/>
          </a:p>
        </p:txBody>
      </p:sp>
      <p:sp>
        <p:nvSpPr>
          <p:cNvPr id="4" name="Slide Number Placeholder 3"/>
          <p:cNvSpPr>
            <a:spLocks noGrp="1"/>
          </p:cNvSpPr>
          <p:nvPr>
            <p:ph type="sldNum" sz="quarter" idx="12"/>
          </p:nvPr>
        </p:nvSpPr>
        <p:spPr/>
        <p:txBody>
          <a:bodyPr/>
          <a:lstStyle/>
          <a:p>
            <a:fld id="{733AAE56-5BC2-4EE0-A1A2-1F30C162DD07}" type="slidenum">
              <a:rPr lang="en-US" smtClean="0"/>
              <a:pPr/>
              <a:t>23</a:t>
            </a:fld>
            <a:endParaRPr lang="en-US"/>
          </a:p>
        </p:txBody>
      </p:sp>
      <p:pic>
        <p:nvPicPr>
          <p:cNvPr id="7" name="Picture 6" descr="figure2wordlesDirec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1072676"/>
            <a:ext cx="3632200" cy="5556724"/>
          </a:xfrm>
          <a:prstGeom prst="rect">
            <a:avLst/>
          </a:prstGeom>
        </p:spPr>
      </p:pic>
      <p:pic>
        <p:nvPicPr>
          <p:cNvPr id="8" name="Picture 7"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2870200"/>
            <a:ext cx="685800" cy="622300"/>
          </a:xfrm>
          <a:prstGeom prst="rect">
            <a:avLst/>
          </a:prstGeom>
          <a:solidFill>
            <a:srgbClr val="48CAFF"/>
          </a:solidFill>
        </p:spPr>
      </p:pic>
      <p:pic>
        <p:nvPicPr>
          <p:cNvPr id="9" name="Picture 8"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400" y="4572000"/>
            <a:ext cx="685800" cy="635000"/>
          </a:xfrm>
          <a:prstGeom prst="rect">
            <a:avLst/>
          </a:prstGeom>
          <a:solidFill>
            <a:srgbClr val="F49452"/>
          </a:solidFill>
        </p:spPr>
      </p:pic>
      <p:sp>
        <p:nvSpPr>
          <p:cNvPr id="10" name="Right Bracket 9"/>
          <p:cNvSpPr/>
          <p:nvPr/>
        </p:nvSpPr>
        <p:spPr bwMode="auto">
          <a:xfrm>
            <a:off x="8534400" y="1143000"/>
            <a:ext cx="381000" cy="1447800"/>
          </a:xfrm>
          <a:prstGeom prst="rightBracket">
            <a:avLst/>
          </a:prstGeom>
          <a:noFill/>
          <a:ln w="76200" cap="flat" cmpd="sng" algn="ctr">
            <a:solidFill>
              <a:srgbClr val="48CA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112" charset="0"/>
            </a:endParaRPr>
          </a:p>
        </p:txBody>
      </p:sp>
      <p:sp>
        <p:nvSpPr>
          <p:cNvPr id="11" name="Right Bracket 10"/>
          <p:cNvSpPr/>
          <p:nvPr/>
        </p:nvSpPr>
        <p:spPr bwMode="auto">
          <a:xfrm>
            <a:off x="8534400" y="4800600"/>
            <a:ext cx="381000" cy="1447800"/>
          </a:xfrm>
          <a:prstGeom prst="rightBracket">
            <a:avLst/>
          </a:prstGeom>
          <a:noFill/>
          <a:ln w="76200" cap="flat" cmpd="sng" algn="ctr">
            <a:solidFill>
              <a:srgbClr val="F4945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112" charset="0"/>
            </a:endParaRPr>
          </a:p>
        </p:txBody>
      </p:sp>
    </p:spTree>
    <p:extLst>
      <p:ext uri="{BB962C8B-B14F-4D97-AF65-F5344CB8AC3E}">
        <p14:creationId xmlns:p14="http://schemas.microsoft.com/office/powerpoint/2010/main" val="32158462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Influence + Relevance</a:t>
            </a:r>
            <a:endParaRPr lang="en-US" dirty="0"/>
          </a:p>
        </p:txBody>
      </p:sp>
      <p:sp>
        <p:nvSpPr>
          <p:cNvPr id="4" name="Slide Number Placeholder 3"/>
          <p:cNvSpPr>
            <a:spLocks noGrp="1"/>
          </p:cNvSpPr>
          <p:nvPr>
            <p:ph type="sldNum" sz="quarter" idx="12"/>
          </p:nvPr>
        </p:nvSpPr>
        <p:spPr/>
        <p:txBody>
          <a:bodyPr/>
          <a:lstStyle/>
          <a:p>
            <a:fld id="{733AAE56-5BC2-4EE0-A1A2-1F30C162DD07}" type="slidenum">
              <a:rPr lang="en-US" smtClean="0"/>
              <a:pPr/>
              <a:t>24</a:t>
            </a:fld>
            <a:endParaRPr lang="en-US"/>
          </a:p>
        </p:txBody>
      </p:sp>
      <p:pic>
        <p:nvPicPr>
          <p:cNvPr id="7" name="Picture 6"/>
          <p:cNvPicPr>
            <a:picLocks noChangeAspect="1"/>
          </p:cNvPicPr>
          <p:nvPr/>
        </p:nvPicPr>
        <p:blipFill>
          <a:blip r:embed="rId2"/>
          <a:stretch>
            <a:fillRect/>
          </a:stretch>
        </p:blipFill>
        <p:spPr>
          <a:xfrm>
            <a:off x="3276600" y="1294142"/>
            <a:ext cx="5687529" cy="3125458"/>
          </a:xfrm>
          <a:prstGeom prst="rect">
            <a:avLst/>
          </a:prstGeom>
        </p:spPr>
      </p:pic>
      <p:pic>
        <p:nvPicPr>
          <p:cNvPr id="8" name="Picture 7" descr="[Image]"/>
          <p:cNvPicPr>
            <a:picLocks noChangeAspect="1" noChangeArrowheads="1"/>
          </p:cNvPicPr>
          <p:nvPr/>
        </p:nvPicPr>
        <p:blipFill>
          <a:blip r:embed="rId3" cstate="print"/>
          <a:srcRect/>
          <a:stretch>
            <a:fillRect/>
          </a:stretch>
        </p:blipFill>
        <p:spPr bwMode="auto">
          <a:xfrm>
            <a:off x="381000" y="990600"/>
            <a:ext cx="2639021" cy="3276600"/>
          </a:xfrm>
          <a:prstGeom prst="rect">
            <a:avLst/>
          </a:prstGeom>
          <a:noFill/>
        </p:spPr>
      </p:pic>
      <p:sp>
        <p:nvSpPr>
          <p:cNvPr id="10" name="Content Placeholder 2"/>
          <p:cNvSpPr>
            <a:spLocks noGrp="1"/>
          </p:cNvSpPr>
          <p:nvPr>
            <p:ph idx="1"/>
          </p:nvPr>
        </p:nvSpPr>
        <p:spPr>
          <a:xfrm>
            <a:off x="457200" y="4572001"/>
            <a:ext cx="8001000" cy="1752599"/>
          </a:xfrm>
        </p:spPr>
        <p:txBody>
          <a:bodyPr/>
          <a:lstStyle/>
          <a:p>
            <a:r>
              <a:rPr lang="en-US" dirty="0" smtClean="0"/>
              <a:t>Influence should focus on </a:t>
            </a:r>
            <a:r>
              <a:rPr lang="en-US" b="1" dirty="0" smtClean="0"/>
              <a:t>relevant concepts</a:t>
            </a:r>
            <a:r>
              <a:rPr lang="en-US" dirty="0" smtClean="0"/>
              <a:t>:</a:t>
            </a:r>
          </a:p>
          <a:p>
            <a:pPr lvl="1"/>
            <a:r>
              <a:rPr lang="en-US" dirty="0" smtClean="0"/>
              <a:t>Prevalent in query documents </a:t>
            </a:r>
            <a:r>
              <a:rPr lang="en-US" b="1" dirty="0" smtClean="0"/>
              <a:t>Q</a:t>
            </a:r>
          </a:p>
          <a:p>
            <a:pPr lvl="1"/>
            <a:endParaRPr lang="en-US" b="1" dirty="0" smtClean="0"/>
          </a:p>
          <a:p>
            <a:pPr lvl="1"/>
            <a:r>
              <a:rPr lang="en-US" dirty="0" smtClean="0"/>
              <a:t>Should be a main theme of some document in </a:t>
            </a:r>
            <a:r>
              <a:rPr lang="en-US" b="1" dirty="0" smtClean="0"/>
              <a:t>A</a:t>
            </a:r>
          </a:p>
          <a:p>
            <a:pPr marL="0" indent="0">
              <a:buNone/>
            </a:pPr>
            <a:endParaRPr lang="en-US" dirty="0"/>
          </a:p>
        </p:txBody>
      </p:sp>
      <p:pic>
        <p:nvPicPr>
          <p:cNvPr id="11" name="Picture 10"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400" y="5105400"/>
            <a:ext cx="685800" cy="622300"/>
          </a:xfrm>
          <a:prstGeom prst="rect">
            <a:avLst/>
          </a:prstGeom>
          <a:solidFill>
            <a:srgbClr val="48CAFF"/>
          </a:solidFill>
        </p:spPr>
      </p:pic>
      <p:pic>
        <p:nvPicPr>
          <p:cNvPr id="12" name="Picture 11"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7200" y="5918200"/>
            <a:ext cx="685800" cy="635000"/>
          </a:xfrm>
          <a:prstGeom prst="rect">
            <a:avLst/>
          </a:prstGeom>
          <a:solidFill>
            <a:srgbClr val="F49452"/>
          </a:solidFill>
        </p:spPr>
      </p:pic>
    </p:spTree>
    <p:extLst>
      <p:ext uri="{BB962C8B-B14F-4D97-AF65-F5344CB8AC3E}">
        <p14:creationId xmlns:p14="http://schemas.microsoft.com/office/powerpoint/2010/main" val="2609505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Influence + Diversity</a:t>
            </a:r>
            <a:endParaRPr lang="en-US" dirty="0"/>
          </a:p>
        </p:txBody>
      </p:sp>
      <p:sp>
        <p:nvSpPr>
          <p:cNvPr id="3" name="Content Placeholder 2"/>
          <p:cNvSpPr>
            <a:spLocks noGrp="1"/>
          </p:cNvSpPr>
          <p:nvPr>
            <p:ph idx="1"/>
          </p:nvPr>
        </p:nvSpPr>
        <p:spPr>
          <a:xfrm>
            <a:off x="457200" y="990601"/>
            <a:ext cx="8305800" cy="1904999"/>
          </a:xfrm>
        </p:spPr>
        <p:txBody>
          <a:bodyPr/>
          <a:lstStyle/>
          <a:p>
            <a:r>
              <a:rPr lang="en-US" dirty="0" smtClean="0"/>
              <a:t>Why diversity?</a:t>
            </a:r>
          </a:p>
          <a:p>
            <a:pPr lvl="1"/>
            <a:r>
              <a:rPr lang="en-US" dirty="0" smtClean="0"/>
              <a:t>Uncertainty about user’s information need</a:t>
            </a:r>
          </a:p>
          <a:p>
            <a:pPr lvl="1"/>
            <a:r>
              <a:rPr lang="en-US" dirty="0" smtClean="0"/>
              <a:t>Different approaches/facets to same research problem</a:t>
            </a:r>
          </a:p>
        </p:txBody>
      </p:sp>
      <p:sp>
        <p:nvSpPr>
          <p:cNvPr id="4" name="Slide Number Placeholder 3"/>
          <p:cNvSpPr>
            <a:spLocks noGrp="1"/>
          </p:cNvSpPr>
          <p:nvPr>
            <p:ph type="sldNum" sz="quarter" idx="12"/>
          </p:nvPr>
        </p:nvSpPr>
        <p:spPr/>
        <p:txBody>
          <a:bodyPr/>
          <a:lstStyle/>
          <a:p>
            <a:fld id="{733AAE56-5BC2-4EE0-A1A2-1F30C162DD07}" type="slidenum">
              <a:rPr lang="en-US" smtClean="0"/>
              <a:pPr/>
              <a:t>25</a:t>
            </a:fld>
            <a:endParaRPr lang="en-US"/>
          </a:p>
        </p:txBody>
      </p:sp>
    </p:spTree>
    <p:extLst>
      <p:ext uri="{BB962C8B-B14F-4D97-AF65-F5344CB8AC3E}">
        <p14:creationId xmlns:p14="http://schemas.microsoft.com/office/powerpoint/2010/main" val="135606891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Influence + Diversity</a:t>
            </a:r>
            <a:endParaRPr lang="en-US" dirty="0"/>
          </a:p>
        </p:txBody>
      </p:sp>
      <p:sp>
        <p:nvSpPr>
          <p:cNvPr id="3" name="Content Placeholder 2"/>
          <p:cNvSpPr>
            <a:spLocks noGrp="1"/>
          </p:cNvSpPr>
          <p:nvPr>
            <p:ph idx="1"/>
          </p:nvPr>
        </p:nvSpPr>
        <p:spPr>
          <a:xfrm>
            <a:off x="457200" y="990601"/>
            <a:ext cx="8305800" cy="1904999"/>
          </a:xfrm>
        </p:spPr>
        <p:txBody>
          <a:bodyPr/>
          <a:lstStyle/>
          <a:p>
            <a:r>
              <a:rPr lang="en-US" dirty="0" smtClean="0"/>
              <a:t>Why diversity?</a:t>
            </a:r>
          </a:p>
          <a:p>
            <a:pPr lvl="1"/>
            <a:r>
              <a:rPr lang="en-US" dirty="0" smtClean="0"/>
              <a:t>Uncertainty about user’s information need</a:t>
            </a:r>
          </a:p>
          <a:p>
            <a:pPr lvl="1"/>
            <a:r>
              <a:rPr lang="en-US" dirty="0" smtClean="0"/>
              <a:t>Different approaches/facets to same research problem</a:t>
            </a:r>
          </a:p>
          <a:p>
            <a:r>
              <a:rPr lang="en-US" dirty="0" smtClean="0"/>
              <a:t>We take a </a:t>
            </a:r>
            <a:r>
              <a:rPr lang="en-US" b="1" dirty="0" smtClean="0"/>
              <a:t>probabilistic max cover</a:t>
            </a:r>
            <a:r>
              <a:rPr lang="en-US" dirty="0" smtClean="0"/>
              <a:t> approach</a:t>
            </a:r>
          </a:p>
        </p:txBody>
      </p:sp>
      <p:sp>
        <p:nvSpPr>
          <p:cNvPr id="4" name="Slide Number Placeholder 3"/>
          <p:cNvSpPr>
            <a:spLocks noGrp="1"/>
          </p:cNvSpPr>
          <p:nvPr>
            <p:ph type="sldNum" sz="quarter" idx="12"/>
          </p:nvPr>
        </p:nvSpPr>
        <p:spPr/>
        <p:txBody>
          <a:bodyPr/>
          <a:lstStyle/>
          <a:p>
            <a:fld id="{733AAE56-5BC2-4EE0-A1A2-1F30C162DD07}" type="slidenum">
              <a:rPr lang="en-US" smtClean="0"/>
              <a:pPr/>
              <a:t>26</a:t>
            </a:fld>
            <a:endParaRPr lang="en-US"/>
          </a:p>
        </p:txBody>
      </p:sp>
      <p:pic>
        <p:nvPicPr>
          <p:cNvPr id="6" name="Picture 2"/>
          <p:cNvPicPr>
            <a:picLocks noChangeAspect="1" noChangeArrowheads="1"/>
          </p:cNvPicPr>
          <p:nvPr/>
        </p:nvPicPr>
        <p:blipFill>
          <a:blip r:embed="rId3" cstate="print">
            <a:duotone>
              <a:prstClr val="black"/>
              <a:srgbClr val="29E995">
                <a:tint val="45000"/>
                <a:satMod val="400000"/>
              </a:srgbClr>
            </a:duotone>
          </a:blip>
          <a:srcRect/>
          <a:stretch>
            <a:fillRect/>
          </a:stretch>
        </p:blipFill>
        <p:spPr bwMode="auto">
          <a:xfrm>
            <a:off x="2590800" y="2971800"/>
            <a:ext cx="762000" cy="762000"/>
          </a:xfrm>
          <a:prstGeom prst="rect">
            <a:avLst/>
          </a:prstGeom>
          <a:noFill/>
          <a:ln w="9525">
            <a:noFill/>
            <a:miter lim="800000"/>
            <a:headEnd/>
            <a:tailEnd/>
          </a:ln>
          <a:effectLst/>
        </p:spPr>
      </p:pic>
      <p:pic>
        <p:nvPicPr>
          <p:cNvPr id="7" name="Picture 2"/>
          <p:cNvPicPr>
            <a:picLocks noChangeAspect="1" noChangeArrowheads="1"/>
          </p:cNvPicPr>
          <p:nvPr/>
        </p:nvPicPr>
        <p:blipFill>
          <a:blip r:embed="rId3" cstate="print">
            <a:duotone>
              <a:prstClr val="black"/>
              <a:srgbClr val="3C88FF">
                <a:tint val="45000"/>
                <a:satMod val="400000"/>
              </a:srgbClr>
            </a:duotone>
          </a:blip>
          <a:srcRect/>
          <a:stretch>
            <a:fillRect/>
          </a:stretch>
        </p:blipFill>
        <p:spPr bwMode="auto">
          <a:xfrm>
            <a:off x="5029200" y="2971800"/>
            <a:ext cx="762000" cy="762000"/>
          </a:xfrm>
          <a:prstGeom prst="rect">
            <a:avLst/>
          </a:prstGeom>
          <a:noFill/>
          <a:ln w="9525">
            <a:noFill/>
            <a:miter lim="800000"/>
            <a:headEnd/>
            <a:tailEnd/>
          </a:ln>
          <a:effectLst/>
        </p:spPr>
      </p:pic>
      <p:pic>
        <p:nvPicPr>
          <p:cNvPr id="8" name="Picture 2"/>
          <p:cNvPicPr>
            <a:picLocks noChangeAspect="1" noChangeArrowheads="1"/>
          </p:cNvPicPr>
          <p:nvPr/>
        </p:nvPicPr>
        <p:blipFill>
          <a:blip r:embed="rId3" cstate="print">
            <a:duotone>
              <a:prstClr val="black"/>
              <a:srgbClr val="FF6944">
                <a:tint val="45000"/>
                <a:satMod val="400000"/>
              </a:srgbClr>
            </a:duotone>
          </a:blip>
          <a:srcRect/>
          <a:stretch>
            <a:fillRect/>
          </a:stretch>
        </p:blipFill>
        <p:spPr bwMode="auto">
          <a:xfrm>
            <a:off x="7543800" y="2971800"/>
            <a:ext cx="762000" cy="762000"/>
          </a:xfrm>
          <a:prstGeom prst="rect">
            <a:avLst/>
          </a:prstGeom>
          <a:noFill/>
          <a:ln w="9525">
            <a:noFill/>
            <a:miter lim="800000"/>
            <a:headEnd/>
            <a:tailEnd/>
          </a:ln>
          <a:effectLst/>
        </p:spPr>
      </p:pic>
      <p:sp>
        <p:nvSpPr>
          <p:cNvPr id="13" name="Rectangle 12"/>
          <p:cNvSpPr/>
          <p:nvPr/>
        </p:nvSpPr>
        <p:spPr>
          <a:xfrm>
            <a:off x="152400" y="3181290"/>
            <a:ext cx="1868445" cy="400110"/>
          </a:xfrm>
          <a:prstGeom prst="rect">
            <a:avLst/>
          </a:prstGeom>
        </p:spPr>
        <p:txBody>
          <a:bodyPr wrap="none">
            <a:spAutoFit/>
          </a:bodyPr>
          <a:lstStyle/>
          <a:p>
            <a:r>
              <a:rPr lang="en-US" sz="2000" b="1" dirty="0">
                <a:latin typeface="+mn-lt"/>
              </a:rPr>
              <a:t>q</a:t>
            </a:r>
            <a:r>
              <a:rPr lang="en-US" sz="2000" b="1" dirty="0" smtClean="0">
                <a:latin typeface="+mn-lt"/>
              </a:rPr>
              <a:t>uery papers</a:t>
            </a:r>
            <a:endParaRPr lang="en-US" sz="2000" dirty="0">
              <a:latin typeface="+mn-lt"/>
            </a:endParaRPr>
          </a:p>
        </p:txBody>
      </p:sp>
    </p:spTree>
    <p:extLst>
      <p:ext uri="{BB962C8B-B14F-4D97-AF65-F5344CB8AC3E}">
        <p14:creationId xmlns:p14="http://schemas.microsoft.com/office/powerpoint/2010/main" val="202684584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Influence + Diversity</a:t>
            </a:r>
            <a:endParaRPr lang="en-US" dirty="0"/>
          </a:p>
        </p:txBody>
      </p:sp>
      <p:sp>
        <p:nvSpPr>
          <p:cNvPr id="3" name="Content Placeholder 2"/>
          <p:cNvSpPr>
            <a:spLocks noGrp="1"/>
          </p:cNvSpPr>
          <p:nvPr>
            <p:ph idx="1"/>
          </p:nvPr>
        </p:nvSpPr>
        <p:spPr>
          <a:xfrm>
            <a:off x="457200" y="990601"/>
            <a:ext cx="8305800" cy="1904999"/>
          </a:xfrm>
        </p:spPr>
        <p:txBody>
          <a:bodyPr/>
          <a:lstStyle/>
          <a:p>
            <a:r>
              <a:rPr lang="en-US" dirty="0" smtClean="0"/>
              <a:t>Why diversity?</a:t>
            </a:r>
          </a:p>
          <a:p>
            <a:pPr lvl="1"/>
            <a:r>
              <a:rPr lang="en-US" dirty="0" smtClean="0"/>
              <a:t>Uncertainty about user’s information need</a:t>
            </a:r>
          </a:p>
          <a:p>
            <a:pPr lvl="1"/>
            <a:r>
              <a:rPr lang="en-US" dirty="0" smtClean="0"/>
              <a:t>Different approaches/facets to same research problem</a:t>
            </a:r>
          </a:p>
          <a:p>
            <a:r>
              <a:rPr lang="en-US" dirty="0" smtClean="0"/>
              <a:t>We take a </a:t>
            </a:r>
            <a:r>
              <a:rPr lang="en-US" b="1" dirty="0" smtClean="0"/>
              <a:t>probabilistic max cover</a:t>
            </a:r>
            <a:r>
              <a:rPr lang="en-US" dirty="0" smtClean="0"/>
              <a:t> approach</a:t>
            </a:r>
          </a:p>
        </p:txBody>
      </p:sp>
      <p:sp>
        <p:nvSpPr>
          <p:cNvPr id="4" name="Slide Number Placeholder 3"/>
          <p:cNvSpPr>
            <a:spLocks noGrp="1"/>
          </p:cNvSpPr>
          <p:nvPr>
            <p:ph type="sldNum" sz="quarter" idx="12"/>
          </p:nvPr>
        </p:nvSpPr>
        <p:spPr/>
        <p:txBody>
          <a:bodyPr/>
          <a:lstStyle/>
          <a:p>
            <a:fld id="{733AAE56-5BC2-4EE0-A1A2-1F30C162DD07}" type="slidenum">
              <a:rPr lang="en-US" smtClean="0"/>
              <a:pPr/>
              <a:t>27</a:t>
            </a:fld>
            <a:endParaRPr lang="en-US"/>
          </a:p>
        </p:txBody>
      </p:sp>
      <p:pic>
        <p:nvPicPr>
          <p:cNvPr id="6" name="Picture 2"/>
          <p:cNvPicPr>
            <a:picLocks noChangeAspect="1" noChangeArrowheads="1"/>
          </p:cNvPicPr>
          <p:nvPr/>
        </p:nvPicPr>
        <p:blipFill>
          <a:blip r:embed="rId3" cstate="print">
            <a:duotone>
              <a:prstClr val="black"/>
              <a:srgbClr val="29E995">
                <a:tint val="45000"/>
                <a:satMod val="400000"/>
              </a:srgbClr>
            </a:duotone>
          </a:blip>
          <a:srcRect/>
          <a:stretch>
            <a:fillRect/>
          </a:stretch>
        </p:blipFill>
        <p:spPr bwMode="auto">
          <a:xfrm>
            <a:off x="2590800" y="2971800"/>
            <a:ext cx="762000" cy="762000"/>
          </a:xfrm>
          <a:prstGeom prst="rect">
            <a:avLst/>
          </a:prstGeom>
          <a:noFill/>
          <a:ln w="9525">
            <a:noFill/>
            <a:miter lim="800000"/>
            <a:headEnd/>
            <a:tailEnd/>
          </a:ln>
          <a:effectLst/>
        </p:spPr>
      </p:pic>
      <p:pic>
        <p:nvPicPr>
          <p:cNvPr id="7" name="Picture 2"/>
          <p:cNvPicPr>
            <a:picLocks noChangeAspect="1" noChangeArrowheads="1"/>
          </p:cNvPicPr>
          <p:nvPr/>
        </p:nvPicPr>
        <p:blipFill>
          <a:blip r:embed="rId3" cstate="print">
            <a:duotone>
              <a:prstClr val="black"/>
              <a:srgbClr val="3C88FF">
                <a:tint val="45000"/>
                <a:satMod val="400000"/>
              </a:srgbClr>
            </a:duotone>
          </a:blip>
          <a:srcRect/>
          <a:stretch>
            <a:fillRect/>
          </a:stretch>
        </p:blipFill>
        <p:spPr bwMode="auto">
          <a:xfrm>
            <a:off x="5029200" y="2971800"/>
            <a:ext cx="762000" cy="762000"/>
          </a:xfrm>
          <a:prstGeom prst="rect">
            <a:avLst/>
          </a:prstGeom>
          <a:noFill/>
          <a:ln w="9525">
            <a:noFill/>
            <a:miter lim="800000"/>
            <a:headEnd/>
            <a:tailEnd/>
          </a:ln>
          <a:effectLst/>
        </p:spPr>
      </p:pic>
      <p:pic>
        <p:nvPicPr>
          <p:cNvPr id="8" name="Picture 2"/>
          <p:cNvPicPr>
            <a:picLocks noChangeAspect="1" noChangeArrowheads="1"/>
          </p:cNvPicPr>
          <p:nvPr/>
        </p:nvPicPr>
        <p:blipFill>
          <a:blip r:embed="rId3" cstate="print">
            <a:duotone>
              <a:prstClr val="black"/>
              <a:srgbClr val="FF6944">
                <a:tint val="45000"/>
                <a:satMod val="400000"/>
              </a:srgbClr>
            </a:duotone>
          </a:blip>
          <a:srcRect/>
          <a:stretch>
            <a:fillRect/>
          </a:stretch>
        </p:blipFill>
        <p:spPr bwMode="auto">
          <a:xfrm>
            <a:off x="7543800" y="2971800"/>
            <a:ext cx="762000" cy="762000"/>
          </a:xfrm>
          <a:prstGeom prst="rect">
            <a:avLst/>
          </a:prstGeom>
          <a:noFill/>
          <a:ln w="9525">
            <a:noFill/>
            <a:miter lim="800000"/>
            <a:headEnd/>
            <a:tailEnd/>
          </a:ln>
          <a:effectLst/>
        </p:spPr>
      </p:pic>
      <p:sp>
        <p:nvSpPr>
          <p:cNvPr id="13" name="Rectangle 12"/>
          <p:cNvSpPr/>
          <p:nvPr/>
        </p:nvSpPr>
        <p:spPr>
          <a:xfrm>
            <a:off x="152400" y="3181290"/>
            <a:ext cx="1868445" cy="400110"/>
          </a:xfrm>
          <a:prstGeom prst="rect">
            <a:avLst/>
          </a:prstGeom>
        </p:spPr>
        <p:txBody>
          <a:bodyPr wrap="none">
            <a:spAutoFit/>
          </a:bodyPr>
          <a:lstStyle/>
          <a:p>
            <a:r>
              <a:rPr lang="en-US" sz="2000" b="1" dirty="0">
                <a:latin typeface="+mn-lt"/>
              </a:rPr>
              <a:t>q</a:t>
            </a:r>
            <a:r>
              <a:rPr lang="en-US" sz="2000" b="1" dirty="0" smtClean="0">
                <a:latin typeface="+mn-lt"/>
              </a:rPr>
              <a:t>uery papers</a:t>
            </a:r>
            <a:endParaRPr lang="en-US" sz="2000" dirty="0">
              <a:latin typeface="+mn-lt"/>
            </a:endParaRPr>
          </a:p>
        </p:txBody>
      </p:sp>
      <p:sp>
        <p:nvSpPr>
          <p:cNvPr id="5" name="Oval 4"/>
          <p:cNvSpPr/>
          <p:nvPr/>
        </p:nvSpPr>
        <p:spPr bwMode="auto">
          <a:xfrm>
            <a:off x="1954176" y="4267200"/>
            <a:ext cx="304800" cy="304800"/>
          </a:xfrm>
          <a:prstGeom prst="ellipse">
            <a:avLst/>
          </a:prstGeom>
          <a:solidFill>
            <a:srgbClr val="29E995"/>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effectLst/>
              <a:latin typeface="Tahoma" pitchFamily="-112" charset="0"/>
            </a:endParaRPr>
          </a:p>
        </p:txBody>
      </p:sp>
      <p:sp>
        <p:nvSpPr>
          <p:cNvPr id="10" name="Oval 9"/>
          <p:cNvSpPr/>
          <p:nvPr/>
        </p:nvSpPr>
        <p:spPr bwMode="auto">
          <a:xfrm>
            <a:off x="2792376" y="4267200"/>
            <a:ext cx="304800" cy="304800"/>
          </a:xfrm>
          <a:prstGeom prst="ellipse">
            <a:avLst/>
          </a:prstGeom>
          <a:solidFill>
            <a:srgbClr val="29E995"/>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effectLst/>
              <a:latin typeface="Tahoma" pitchFamily="-112" charset="0"/>
            </a:endParaRPr>
          </a:p>
        </p:txBody>
      </p:sp>
      <p:sp>
        <p:nvSpPr>
          <p:cNvPr id="11" name="Oval 10"/>
          <p:cNvSpPr/>
          <p:nvPr/>
        </p:nvSpPr>
        <p:spPr bwMode="auto">
          <a:xfrm>
            <a:off x="3630576" y="4267200"/>
            <a:ext cx="304800" cy="304800"/>
          </a:xfrm>
          <a:prstGeom prst="ellipse">
            <a:avLst/>
          </a:prstGeom>
          <a:solidFill>
            <a:srgbClr val="29E995"/>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effectLst/>
              <a:latin typeface="Tahoma" pitchFamily="-112" charset="0"/>
            </a:endParaRPr>
          </a:p>
        </p:txBody>
      </p:sp>
      <p:sp>
        <p:nvSpPr>
          <p:cNvPr id="12" name="Rectangle 11"/>
          <p:cNvSpPr/>
          <p:nvPr/>
        </p:nvSpPr>
        <p:spPr>
          <a:xfrm>
            <a:off x="1752600" y="3810000"/>
            <a:ext cx="748923" cy="400110"/>
          </a:xfrm>
          <a:prstGeom prst="rect">
            <a:avLst/>
          </a:prstGeom>
        </p:spPr>
        <p:txBody>
          <a:bodyPr wrap="none">
            <a:spAutoFit/>
          </a:bodyPr>
          <a:lstStyle/>
          <a:p>
            <a:r>
              <a:rPr lang="en-US" sz="2000" dirty="0" smtClean="0">
                <a:latin typeface="+mn-lt"/>
              </a:rPr>
              <a:t>plant</a:t>
            </a:r>
            <a:endParaRPr lang="en-US" sz="2000" dirty="0">
              <a:latin typeface="+mn-lt"/>
            </a:endParaRPr>
          </a:p>
        </p:txBody>
      </p:sp>
      <p:sp>
        <p:nvSpPr>
          <p:cNvPr id="14" name="Rectangle 13"/>
          <p:cNvSpPr/>
          <p:nvPr/>
        </p:nvSpPr>
        <p:spPr>
          <a:xfrm>
            <a:off x="2464858" y="3810000"/>
            <a:ext cx="994934" cy="400110"/>
          </a:xfrm>
          <a:prstGeom prst="rect">
            <a:avLst/>
          </a:prstGeom>
        </p:spPr>
        <p:txBody>
          <a:bodyPr wrap="none">
            <a:spAutoFit/>
          </a:bodyPr>
          <a:lstStyle/>
          <a:p>
            <a:r>
              <a:rPr lang="en-US" sz="2000" dirty="0" smtClean="0">
                <a:latin typeface="+mn-lt"/>
              </a:rPr>
              <a:t>oxygen</a:t>
            </a:r>
            <a:endParaRPr lang="en-US" sz="2000" dirty="0">
              <a:latin typeface="+mn-lt"/>
            </a:endParaRPr>
          </a:p>
        </p:txBody>
      </p:sp>
      <p:sp>
        <p:nvSpPr>
          <p:cNvPr id="15" name="Rectangle 14"/>
          <p:cNvSpPr/>
          <p:nvPr/>
        </p:nvSpPr>
        <p:spPr>
          <a:xfrm>
            <a:off x="3401976" y="3810000"/>
            <a:ext cx="840019" cy="400110"/>
          </a:xfrm>
          <a:prstGeom prst="rect">
            <a:avLst/>
          </a:prstGeom>
        </p:spPr>
        <p:txBody>
          <a:bodyPr wrap="none">
            <a:spAutoFit/>
          </a:bodyPr>
          <a:lstStyle/>
          <a:p>
            <a:r>
              <a:rPr lang="en-US" sz="2000" dirty="0" smtClean="0">
                <a:latin typeface="+mn-lt"/>
              </a:rPr>
              <a:t>stress</a:t>
            </a:r>
            <a:endParaRPr lang="en-US" sz="2000" dirty="0">
              <a:latin typeface="+mn-lt"/>
            </a:endParaRPr>
          </a:p>
        </p:txBody>
      </p:sp>
      <p:sp>
        <p:nvSpPr>
          <p:cNvPr id="16" name="Oval 15"/>
          <p:cNvSpPr/>
          <p:nvPr/>
        </p:nvSpPr>
        <p:spPr bwMode="auto">
          <a:xfrm>
            <a:off x="4468776" y="4267200"/>
            <a:ext cx="304800" cy="304800"/>
          </a:xfrm>
          <a:prstGeom prst="ellipse">
            <a:avLst/>
          </a:prstGeom>
          <a:solidFill>
            <a:srgbClr val="3C88FF"/>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effectLst/>
              <a:latin typeface="Tahoma" pitchFamily="-112" charset="0"/>
            </a:endParaRPr>
          </a:p>
        </p:txBody>
      </p:sp>
      <p:sp>
        <p:nvSpPr>
          <p:cNvPr id="17" name="Oval 16"/>
          <p:cNvSpPr/>
          <p:nvPr/>
        </p:nvSpPr>
        <p:spPr bwMode="auto">
          <a:xfrm>
            <a:off x="5306976" y="4267200"/>
            <a:ext cx="304800" cy="304800"/>
          </a:xfrm>
          <a:prstGeom prst="ellipse">
            <a:avLst/>
          </a:prstGeom>
          <a:solidFill>
            <a:srgbClr val="3C88FF"/>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effectLst/>
              <a:latin typeface="Tahoma" pitchFamily="-112" charset="0"/>
            </a:endParaRPr>
          </a:p>
        </p:txBody>
      </p:sp>
      <p:sp>
        <p:nvSpPr>
          <p:cNvPr id="18" name="Oval 17"/>
          <p:cNvSpPr/>
          <p:nvPr/>
        </p:nvSpPr>
        <p:spPr bwMode="auto">
          <a:xfrm>
            <a:off x="6145176" y="4267200"/>
            <a:ext cx="304800" cy="304800"/>
          </a:xfrm>
          <a:prstGeom prst="ellipse">
            <a:avLst/>
          </a:prstGeom>
          <a:solidFill>
            <a:srgbClr val="3C88FF"/>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effectLst/>
              <a:latin typeface="Tahoma" pitchFamily="-112" charset="0"/>
            </a:endParaRPr>
          </a:p>
        </p:txBody>
      </p:sp>
      <p:sp>
        <p:nvSpPr>
          <p:cNvPr id="19" name="Rectangle 18"/>
          <p:cNvSpPr/>
          <p:nvPr/>
        </p:nvSpPr>
        <p:spPr>
          <a:xfrm>
            <a:off x="4267200" y="3810000"/>
            <a:ext cx="748923" cy="400110"/>
          </a:xfrm>
          <a:prstGeom prst="rect">
            <a:avLst/>
          </a:prstGeom>
        </p:spPr>
        <p:txBody>
          <a:bodyPr wrap="none">
            <a:spAutoFit/>
          </a:bodyPr>
          <a:lstStyle/>
          <a:p>
            <a:r>
              <a:rPr lang="en-US" sz="2000" dirty="0" smtClean="0">
                <a:latin typeface="+mn-lt"/>
              </a:rPr>
              <a:t>plant</a:t>
            </a:r>
            <a:endParaRPr lang="en-US" sz="2000" dirty="0">
              <a:latin typeface="+mn-lt"/>
            </a:endParaRPr>
          </a:p>
        </p:txBody>
      </p:sp>
      <p:sp>
        <p:nvSpPr>
          <p:cNvPr id="20" name="Rectangle 19"/>
          <p:cNvSpPr/>
          <p:nvPr/>
        </p:nvSpPr>
        <p:spPr>
          <a:xfrm>
            <a:off x="4979458" y="3810000"/>
            <a:ext cx="994934" cy="400110"/>
          </a:xfrm>
          <a:prstGeom prst="rect">
            <a:avLst/>
          </a:prstGeom>
        </p:spPr>
        <p:txBody>
          <a:bodyPr wrap="none">
            <a:spAutoFit/>
          </a:bodyPr>
          <a:lstStyle/>
          <a:p>
            <a:r>
              <a:rPr lang="en-US" sz="2000" dirty="0" smtClean="0">
                <a:latin typeface="+mn-lt"/>
              </a:rPr>
              <a:t>oxygen</a:t>
            </a:r>
            <a:endParaRPr lang="en-US" sz="2000" dirty="0">
              <a:latin typeface="+mn-lt"/>
            </a:endParaRPr>
          </a:p>
        </p:txBody>
      </p:sp>
      <p:sp>
        <p:nvSpPr>
          <p:cNvPr id="21" name="Rectangle 20"/>
          <p:cNvSpPr/>
          <p:nvPr/>
        </p:nvSpPr>
        <p:spPr>
          <a:xfrm>
            <a:off x="5916576" y="3810000"/>
            <a:ext cx="840019" cy="400110"/>
          </a:xfrm>
          <a:prstGeom prst="rect">
            <a:avLst/>
          </a:prstGeom>
        </p:spPr>
        <p:txBody>
          <a:bodyPr wrap="none">
            <a:spAutoFit/>
          </a:bodyPr>
          <a:lstStyle/>
          <a:p>
            <a:r>
              <a:rPr lang="en-US" sz="2000" dirty="0" smtClean="0">
                <a:latin typeface="+mn-lt"/>
              </a:rPr>
              <a:t>stress</a:t>
            </a:r>
            <a:endParaRPr lang="en-US" sz="2000" dirty="0">
              <a:latin typeface="+mn-lt"/>
            </a:endParaRPr>
          </a:p>
        </p:txBody>
      </p:sp>
      <p:sp>
        <p:nvSpPr>
          <p:cNvPr id="22" name="Oval 21"/>
          <p:cNvSpPr/>
          <p:nvPr/>
        </p:nvSpPr>
        <p:spPr bwMode="auto">
          <a:xfrm>
            <a:off x="6932381" y="4267200"/>
            <a:ext cx="304800" cy="304800"/>
          </a:xfrm>
          <a:prstGeom prst="ellipse">
            <a:avLst/>
          </a:prstGeom>
          <a:solidFill>
            <a:srgbClr val="FF6944"/>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effectLst/>
              <a:latin typeface="Tahoma" pitchFamily="-112" charset="0"/>
            </a:endParaRPr>
          </a:p>
        </p:txBody>
      </p:sp>
      <p:sp>
        <p:nvSpPr>
          <p:cNvPr id="23" name="Oval 22"/>
          <p:cNvSpPr/>
          <p:nvPr/>
        </p:nvSpPr>
        <p:spPr bwMode="auto">
          <a:xfrm>
            <a:off x="7770581" y="4267200"/>
            <a:ext cx="304800" cy="304800"/>
          </a:xfrm>
          <a:prstGeom prst="ellipse">
            <a:avLst/>
          </a:prstGeom>
          <a:solidFill>
            <a:srgbClr val="FF6944"/>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effectLst/>
              <a:latin typeface="Tahoma" pitchFamily="-112" charset="0"/>
            </a:endParaRPr>
          </a:p>
        </p:txBody>
      </p:sp>
      <p:sp>
        <p:nvSpPr>
          <p:cNvPr id="24" name="Oval 23"/>
          <p:cNvSpPr/>
          <p:nvPr/>
        </p:nvSpPr>
        <p:spPr bwMode="auto">
          <a:xfrm>
            <a:off x="8608781" y="4267200"/>
            <a:ext cx="304800" cy="304800"/>
          </a:xfrm>
          <a:prstGeom prst="ellipse">
            <a:avLst/>
          </a:prstGeom>
          <a:solidFill>
            <a:srgbClr val="FF6944"/>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effectLst/>
              <a:latin typeface="Tahoma" pitchFamily="-112" charset="0"/>
            </a:endParaRPr>
          </a:p>
        </p:txBody>
      </p:sp>
      <p:sp>
        <p:nvSpPr>
          <p:cNvPr id="25" name="Rectangle 24"/>
          <p:cNvSpPr/>
          <p:nvPr/>
        </p:nvSpPr>
        <p:spPr>
          <a:xfrm>
            <a:off x="6730805" y="3810000"/>
            <a:ext cx="748923" cy="400110"/>
          </a:xfrm>
          <a:prstGeom prst="rect">
            <a:avLst/>
          </a:prstGeom>
        </p:spPr>
        <p:txBody>
          <a:bodyPr wrap="none">
            <a:spAutoFit/>
          </a:bodyPr>
          <a:lstStyle/>
          <a:p>
            <a:r>
              <a:rPr lang="en-US" sz="2000" dirty="0" smtClean="0">
                <a:latin typeface="+mn-lt"/>
              </a:rPr>
              <a:t>plant</a:t>
            </a:r>
            <a:endParaRPr lang="en-US" sz="2000" dirty="0">
              <a:latin typeface="+mn-lt"/>
            </a:endParaRPr>
          </a:p>
        </p:txBody>
      </p:sp>
      <p:sp>
        <p:nvSpPr>
          <p:cNvPr id="26" name="Rectangle 25"/>
          <p:cNvSpPr/>
          <p:nvPr/>
        </p:nvSpPr>
        <p:spPr>
          <a:xfrm>
            <a:off x="7443063" y="3810000"/>
            <a:ext cx="994934" cy="400110"/>
          </a:xfrm>
          <a:prstGeom prst="rect">
            <a:avLst/>
          </a:prstGeom>
        </p:spPr>
        <p:txBody>
          <a:bodyPr wrap="none">
            <a:spAutoFit/>
          </a:bodyPr>
          <a:lstStyle/>
          <a:p>
            <a:r>
              <a:rPr lang="en-US" sz="2000" dirty="0" smtClean="0">
                <a:latin typeface="+mn-lt"/>
              </a:rPr>
              <a:t>oxygen</a:t>
            </a:r>
            <a:endParaRPr lang="en-US" sz="2000" dirty="0">
              <a:latin typeface="+mn-lt"/>
            </a:endParaRPr>
          </a:p>
        </p:txBody>
      </p:sp>
      <p:sp>
        <p:nvSpPr>
          <p:cNvPr id="27" name="Rectangle 26"/>
          <p:cNvSpPr/>
          <p:nvPr/>
        </p:nvSpPr>
        <p:spPr>
          <a:xfrm>
            <a:off x="8380181" y="3810000"/>
            <a:ext cx="840019" cy="400110"/>
          </a:xfrm>
          <a:prstGeom prst="rect">
            <a:avLst/>
          </a:prstGeom>
        </p:spPr>
        <p:txBody>
          <a:bodyPr wrap="none">
            <a:spAutoFit/>
          </a:bodyPr>
          <a:lstStyle/>
          <a:p>
            <a:r>
              <a:rPr lang="en-US" sz="2000" dirty="0" smtClean="0">
                <a:latin typeface="+mn-lt"/>
              </a:rPr>
              <a:t>stress</a:t>
            </a:r>
            <a:endParaRPr lang="en-US" sz="2000" dirty="0">
              <a:latin typeface="+mn-lt"/>
            </a:endParaRPr>
          </a:p>
        </p:txBody>
      </p:sp>
      <p:sp>
        <p:nvSpPr>
          <p:cNvPr id="28" name="Rectangle 27"/>
          <p:cNvSpPr/>
          <p:nvPr/>
        </p:nvSpPr>
        <p:spPr>
          <a:xfrm>
            <a:off x="152400" y="3810000"/>
            <a:ext cx="1329936" cy="400110"/>
          </a:xfrm>
          <a:prstGeom prst="rect">
            <a:avLst/>
          </a:prstGeom>
        </p:spPr>
        <p:txBody>
          <a:bodyPr wrap="none">
            <a:spAutoFit/>
          </a:bodyPr>
          <a:lstStyle/>
          <a:p>
            <a:r>
              <a:rPr lang="en-US" sz="2000" b="1" dirty="0" smtClean="0">
                <a:latin typeface="+mn-lt"/>
              </a:rPr>
              <a:t>concepts</a:t>
            </a:r>
            <a:endParaRPr lang="en-US" sz="2000" dirty="0">
              <a:latin typeface="+mn-lt"/>
            </a:endParaRPr>
          </a:p>
        </p:txBody>
      </p:sp>
    </p:spTree>
    <p:extLst>
      <p:ext uri="{BB962C8B-B14F-4D97-AF65-F5344CB8AC3E}">
        <p14:creationId xmlns:p14="http://schemas.microsoft.com/office/powerpoint/2010/main" val="384706462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Influence + Diversity</a:t>
            </a:r>
            <a:endParaRPr lang="en-US" dirty="0"/>
          </a:p>
        </p:txBody>
      </p:sp>
      <p:sp>
        <p:nvSpPr>
          <p:cNvPr id="3" name="Content Placeholder 2"/>
          <p:cNvSpPr>
            <a:spLocks noGrp="1"/>
          </p:cNvSpPr>
          <p:nvPr>
            <p:ph idx="1"/>
          </p:nvPr>
        </p:nvSpPr>
        <p:spPr>
          <a:xfrm>
            <a:off x="457200" y="990601"/>
            <a:ext cx="8305800" cy="1904999"/>
          </a:xfrm>
        </p:spPr>
        <p:txBody>
          <a:bodyPr/>
          <a:lstStyle/>
          <a:p>
            <a:r>
              <a:rPr lang="en-US" dirty="0" smtClean="0"/>
              <a:t>Why diversity?</a:t>
            </a:r>
          </a:p>
          <a:p>
            <a:pPr lvl="1"/>
            <a:r>
              <a:rPr lang="en-US" dirty="0" smtClean="0"/>
              <a:t>Uncertainty about user’s information need</a:t>
            </a:r>
          </a:p>
          <a:p>
            <a:pPr lvl="1"/>
            <a:r>
              <a:rPr lang="en-US" dirty="0" smtClean="0"/>
              <a:t>Different approaches/facets to same research problem</a:t>
            </a:r>
          </a:p>
          <a:p>
            <a:r>
              <a:rPr lang="en-US" dirty="0" smtClean="0"/>
              <a:t>We take a </a:t>
            </a:r>
            <a:r>
              <a:rPr lang="en-US" b="1" dirty="0" smtClean="0"/>
              <a:t>probabilistic max cover</a:t>
            </a:r>
            <a:r>
              <a:rPr lang="en-US" dirty="0" smtClean="0"/>
              <a:t> approach</a:t>
            </a:r>
          </a:p>
        </p:txBody>
      </p:sp>
      <p:sp>
        <p:nvSpPr>
          <p:cNvPr id="4" name="Slide Number Placeholder 3"/>
          <p:cNvSpPr>
            <a:spLocks noGrp="1"/>
          </p:cNvSpPr>
          <p:nvPr>
            <p:ph type="sldNum" sz="quarter" idx="12"/>
          </p:nvPr>
        </p:nvSpPr>
        <p:spPr/>
        <p:txBody>
          <a:bodyPr/>
          <a:lstStyle/>
          <a:p>
            <a:fld id="{733AAE56-5BC2-4EE0-A1A2-1F30C162DD07}" type="slidenum">
              <a:rPr lang="en-US" smtClean="0"/>
              <a:pPr/>
              <a:t>28</a:t>
            </a:fld>
            <a:endParaRPr lang="en-US"/>
          </a:p>
        </p:txBody>
      </p:sp>
      <p:pic>
        <p:nvPicPr>
          <p:cNvPr id="6" name="Picture 2"/>
          <p:cNvPicPr>
            <a:picLocks noChangeAspect="1" noChangeArrowheads="1"/>
          </p:cNvPicPr>
          <p:nvPr/>
        </p:nvPicPr>
        <p:blipFill>
          <a:blip r:embed="rId3" cstate="print">
            <a:duotone>
              <a:prstClr val="black"/>
              <a:srgbClr val="29E995">
                <a:tint val="45000"/>
                <a:satMod val="400000"/>
              </a:srgbClr>
            </a:duotone>
          </a:blip>
          <a:srcRect/>
          <a:stretch>
            <a:fillRect/>
          </a:stretch>
        </p:blipFill>
        <p:spPr bwMode="auto">
          <a:xfrm>
            <a:off x="2590800" y="2971800"/>
            <a:ext cx="762000" cy="762000"/>
          </a:xfrm>
          <a:prstGeom prst="rect">
            <a:avLst/>
          </a:prstGeom>
          <a:noFill/>
          <a:ln w="9525">
            <a:noFill/>
            <a:miter lim="800000"/>
            <a:headEnd/>
            <a:tailEnd/>
          </a:ln>
          <a:effectLst/>
        </p:spPr>
      </p:pic>
      <p:pic>
        <p:nvPicPr>
          <p:cNvPr id="7" name="Picture 2"/>
          <p:cNvPicPr>
            <a:picLocks noChangeAspect="1" noChangeArrowheads="1"/>
          </p:cNvPicPr>
          <p:nvPr/>
        </p:nvPicPr>
        <p:blipFill>
          <a:blip r:embed="rId3" cstate="print">
            <a:duotone>
              <a:prstClr val="black"/>
              <a:srgbClr val="3C88FF">
                <a:tint val="45000"/>
                <a:satMod val="400000"/>
              </a:srgbClr>
            </a:duotone>
          </a:blip>
          <a:srcRect/>
          <a:stretch>
            <a:fillRect/>
          </a:stretch>
        </p:blipFill>
        <p:spPr bwMode="auto">
          <a:xfrm>
            <a:off x="5029200" y="2971800"/>
            <a:ext cx="762000" cy="762000"/>
          </a:xfrm>
          <a:prstGeom prst="rect">
            <a:avLst/>
          </a:prstGeom>
          <a:noFill/>
          <a:ln w="9525">
            <a:noFill/>
            <a:miter lim="800000"/>
            <a:headEnd/>
            <a:tailEnd/>
          </a:ln>
          <a:effectLst/>
        </p:spPr>
      </p:pic>
      <p:pic>
        <p:nvPicPr>
          <p:cNvPr id="8" name="Picture 2"/>
          <p:cNvPicPr>
            <a:picLocks noChangeAspect="1" noChangeArrowheads="1"/>
          </p:cNvPicPr>
          <p:nvPr/>
        </p:nvPicPr>
        <p:blipFill>
          <a:blip r:embed="rId3" cstate="print">
            <a:duotone>
              <a:prstClr val="black"/>
              <a:srgbClr val="FF6944">
                <a:tint val="45000"/>
                <a:satMod val="400000"/>
              </a:srgbClr>
            </a:duotone>
          </a:blip>
          <a:srcRect/>
          <a:stretch>
            <a:fillRect/>
          </a:stretch>
        </p:blipFill>
        <p:spPr bwMode="auto">
          <a:xfrm>
            <a:off x="7543800" y="2971800"/>
            <a:ext cx="762000" cy="762000"/>
          </a:xfrm>
          <a:prstGeom prst="rect">
            <a:avLst/>
          </a:prstGeom>
          <a:noFill/>
          <a:ln w="9525">
            <a:noFill/>
            <a:miter lim="800000"/>
            <a:headEnd/>
            <a:tailEnd/>
          </a:ln>
          <a:effectLst/>
        </p:spPr>
      </p:pic>
      <p:sp>
        <p:nvSpPr>
          <p:cNvPr id="13" name="Rectangle 12"/>
          <p:cNvSpPr/>
          <p:nvPr/>
        </p:nvSpPr>
        <p:spPr>
          <a:xfrm>
            <a:off x="152400" y="3181290"/>
            <a:ext cx="1868445" cy="400110"/>
          </a:xfrm>
          <a:prstGeom prst="rect">
            <a:avLst/>
          </a:prstGeom>
        </p:spPr>
        <p:txBody>
          <a:bodyPr wrap="none">
            <a:spAutoFit/>
          </a:bodyPr>
          <a:lstStyle/>
          <a:p>
            <a:r>
              <a:rPr lang="en-US" sz="2000" b="1" dirty="0">
                <a:latin typeface="+mn-lt"/>
              </a:rPr>
              <a:t>q</a:t>
            </a:r>
            <a:r>
              <a:rPr lang="en-US" sz="2000" b="1" dirty="0" smtClean="0">
                <a:latin typeface="+mn-lt"/>
              </a:rPr>
              <a:t>uery papers</a:t>
            </a:r>
            <a:endParaRPr lang="en-US" sz="2000" dirty="0">
              <a:latin typeface="+mn-lt"/>
            </a:endParaRPr>
          </a:p>
        </p:txBody>
      </p:sp>
      <p:sp>
        <p:nvSpPr>
          <p:cNvPr id="5" name="Oval 4"/>
          <p:cNvSpPr/>
          <p:nvPr/>
        </p:nvSpPr>
        <p:spPr bwMode="auto">
          <a:xfrm>
            <a:off x="1954176" y="4267200"/>
            <a:ext cx="304800" cy="304800"/>
          </a:xfrm>
          <a:prstGeom prst="ellipse">
            <a:avLst/>
          </a:prstGeom>
          <a:solidFill>
            <a:srgbClr val="29E995"/>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effectLst/>
              <a:latin typeface="Tahoma" pitchFamily="-112" charset="0"/>
            </a:endParaRPr>
          </a:p>
        </p:txBody>
      </p:sp>
      <p:sp>
        <p:nvSpPr>
          <p:cNvPr id="10" name="Oval 9"/>
          <p:cNvSpPr/>
          <p:nvPr/>
        </p:nvSpPr>
        <p:spPr bwMode="auto">
          <a:xfrm>
            <a:off x="2792376" y="4267200"/>
            <a:ext cx="304800" cy="304800"/>
          </a:xfrm>
          <a:prstGeom prst="ellipse">
            <a:avLst/>
          </a:prstGeom>
          <a:solidFill>
            <a:srgbClr val="29E995"/>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effectLst/>
              <a:latin typeface="Tahoma" pitchFamily="-112" charset="0"/>
            </a:endParaRPr>
          </a:p>
        </p:txBody>
      </p:sp>
      <p:sp>
        <p:nvSpPr>
          <p:cNvPr id="11" name="Oval 10"/>
          <p:cNvSpPr/>
          <p:nvPr/>
        </p:nvSpPr>
        <p:spPr bwMode="auto">
          <a:xfrm>
            <a:off x="3630576" y="4267200"/>
            <a:ext cx="304800" cy="304800"/>
          </a:xfrm>
          <a:prstGeom prst="ellipse">
            <a:avLst/>
          </a:prstGeom>
          <a:solidFill>
            <a:srgbClr val="29E995"/>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effectLst/>
              <a:latin typeface="Tahoma" pitchFamily="-112" charset="0"/>
            </a:endParaRPr>
          </a:p>
        </p:txBody>
      </p:sp>
      <p:sp>
        <p:nvSpPr>
          <p:cNvPr id="12" name="Rectangle 11"/>
          <p:cNvSpPr/>
          <p:nvPr/>
        </p:nvSpPr>
        <p:spPr>
          <a:xfrm>
            <a:off x="1752600" y="3810000"/>
            <a:ext cx="748923" cy="400110"/>
          </a:xfrm>
          <a:prstGeom prst="rect">
            <a:avLst/>
          </a:prstGeom>
        </p:spPr>
        <p:txBody>
          <a:bodyPr wrap="none">
            <a:spAutoFit/>
          </a:bodyPr>
          <a:lstStyle/>
          <a:p>
            <a:r>
              <a:rPr lang="en-US" sz="2000" dirty="0" smtClean="0">
                <a:latin typeface="+mn-lt"/>
              </a:rPr>
              <a:t>plant</a:t>
            </a:r>
            <a:endParaRPr lang="en-US" sz="2000" dirty="0">
              <a:latin typeface="+mn-lt"/>
            </a:endParaRPr>
          </a:p>
        </p:txBody>
      </p:sp>
      <p:sp>
        <p:nvSpPr>
          <p:cNvPr id="14" name="Rectangle 13"/>
          <p:cNvSpPr/>
          <p:nvPr/>
        </p:nvSpPr>
        <p:spPr>
          <a:xfrm>
            <a:off x="2464858" y="3810000"/>
            <a:ext cx="994934" cy="400110"/>
          </a:xfrm>
          <a:prstGeom prst="rect">
            <a:avLst/>
          </a:prstGeom>
        </p:spPr>
        <p:txBody>
          <a:bodyPr wrap="none">
            <a:spAutoFit/>
          </a:bodyPr>
          <a:lstStyle/>
          <a:p>
            <a:r>
              <a:rPr lang="en-US" sz="2000" dirty="0" smtClean="0">
                <a:latin typeface="+mn-lt"/>
              </a:rPr>
              <a:t>oxygen</a:t>
            </a:r>
            <a:endParaRPr lang="en-US" sz="2000" dirty="0">
              <a:latin typeface="+mn-lt"/>
            </a:endParaRPr>
          </a:p>
        </p:txBody>
      </p:sp>
      <p:sp>
        <p:nvSpPr>
          <p:cNvPr id="15" name="Rectangle 14"/>
          <p:cNvSpPr/>
          <p:nvPr/>
        </p:nvSpPr>
        <p:spPr>
          <a:xfrm>
            <a:off x="3401976" y="3810000"/>
            <a:ext cx="840019" cy="400110"/>
          </a:xfrm>
          <a:prstGeom prst="rect">
            <a:avLst/>
          </a:prstGeom>
        </p:spPr>
        <p:txBody>
          <a:bodyPr wrap="none">
            <a:spAutoFit/>
          </a:bodyPr>
          <a:lstStyle/>
          <a:p>
            <a:r>
              <a:rPr lang="en-US" sz="2000" dirty="0" smtClean="0">
                <a:latin typeface="+mn-lt"/>
              </a:rPr>
              <a:t>stress</a:t>
            </a:r>
            <a:endParaRPr lang="en-US" sz="2000" dirty="0">
              <a:latin typeface="+mn-lt"/>
            </a:endParaRPr>
          </a:p>
        </p:txBody>
      </p:sp>
      <p:sp>
        <p:nvSpPr>
          <p:cNvPr id="16" name="Oval 15"/>
          <p:cNvSpPr/>
          <p:nvPr/>
        </p:nvSpPr>
        <p:spPr bwMode="auto">
          <a:xfrm>
            <a:off x="4468776" y="4267200"/>
            <a:ext cx="304800" cy="304800"/>
          </a:xfrm>
          <a:prstGeom prst="ellipse">
            <a:avLst/>
          </a:prstGeom>
          <a:solidFill>
            <a:srgbClr val="3C88FF"/>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effectLst/>
              <a:latin typeface="Tahoma" pitchFamily="-112" charset="0"/>
            </a:endParaRPr>
          </a:p>
        </p:txBody>
      </p:sp>
      <p:sp>
        <p:nvSpPr>
          <p:cNvPr id="17" name="Oval 16"/>
          <p:cNvSpPr/>
          <p:nvPr/>
        </p:nvSpPr>
        <p:spPr bwMode="auto">
          <a:xfrm>
            <a:off x="5306976" y="4267200"/>
            <a:ext cx="304800" cy="304800"/>
          </a:xfrm>
          <a:prstGeom prst="ellipse">
            <a:avLst/>
          </a:prstGeom>
          <a:solidFill>
            <a:srgbClr val="3C88FF"/>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effectLst/>
              <a:latin typeface="Tahoma" pitchFamily="-112" charset="0"/>
            </a:endParaRPr>
          </a:p>
        </p:txBody>
      </p:sp>
      <p:sp>
        <p:nvSpPr>
          <p:cNvPr id="18" name="Oval 17"/>
          <p:cNvSpPr/>
          <p:nvPr/>
        </p:nvSpPr>
        <p:spPr bwMode="auto">
          <a:xfrm>
            <a:off x="6145176" y="4267200"/>
            <a:ext cx="304800" cy="304800"/>
          </a:xfrm>
          <a:prstGeom prst="ellipse">
            <a:avLst/>
          </a:prstGeom>
          <a:solidFill>
            <a:srgbClr val="3C88FF"/>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effectLst/>
              <a:latin typeface="Tahoma" pitchFamily="-112" charset="0"/>
            </a:endParaRPr>
          </a:p>
        </p:txBody>
      </p:sp>
      <p:sp>
        <p:nvSpPr>
          <p:cNvPr id="19" name="Rectangle 18"/>
          <p:cNvSpPr/>
          <p:nvPr/>
        </p:nvSpPr>
        <p:spPr>
          <a:xfrm>
            <a:off x="4267200" y="3810000"/>
            <a:ext cx="748923" cy="400110"/>
          </a:xfrm>
          <a:prstGeom prst="rect">
            <a:avLst/>
          </a:prstGeom>
        </p:spPr>
        <p:txBody>
          <a:bodyPr wrap="none">
            <a:spAutoFit/>
          </a:bodyPr>
          <a:lstStyle/>
          <a:p>
            <a:r>
              <a:rPr lang="en-US" sz="2000" dirty="0" smtClean="0">
                <a:latin typeface="+mn-lt"/>
              </a:rPr>
              <a:t>plant</a:t>
            </a:r>
            <a:endParaRPr lang="en-US" sz="2000" dirty="0">
              <a:latin typeface="+mn-lt"/>
            </a:endParaRPr>
          </a:p>
        </p:txBody>
      </p:sp>
      <p:sp>
        <p:nvSpPr>
          <p:cNvPr id="20" name="Rectangle 19"/>
          <p:cNvSpPr/>
          <p:nvPr/>
        </p:nvSpPr>
        <p:spPr>
          <a:xfrm>
            <a:off x="4979458" y="3810000"/>
            <a:ext cx="994934" cy="400110"/>
          </a:xfrm>
          <a:prstGeom prst="rect">
            <a:avLst/>
          </a:prstGeom>
        </p:spPr>
        <p:txBody>
          <a:bodyPr wrap="none">
            <a:spAutoFit/>
          </a:bodyPr>
          <a:lstStyle/>
          <a:p>
            <a:r>
              <a:rPr lang="en-US" sz="2000" dirty="0" smtClean="0">
                <a:latin typeface="+mn-lt"/>
              </a:rPr>
              <a:t>oxygen</a:t>
            </a:r>
            <a:endParaRPr lang="en-US" sz="2000" dirty="0">
              <a:latin typeface="+mn-lt"/>
            </a:endParaRPr>
          </a:p>
        </p:txBody>
      </p:sp>
      <p:sp>
        <p:nvSpPr>
          <p:cNvPr id="21" name="Rectangle 20"/>
          <p:cNvSpPr/>
          <p:nvPr/>
        </p:nvSpPr>
        <p:spPr>
          <a:xfrm>
            <a:off x="5916576" y="3810000"/>
            <a:ext cx="840019" cy="400110"/>
          </a:xfrm>
          <a:prstGeom prst="rect">
            <a:avLst/>
          </a:prstGeom>
        </p:spPr>
        <p:txBody>
          <a:bodyPr wrap="none">
            <a:spAutoFit/>
          </a:bodyPr>
          <a:lstStyle/>
          <a:p>
            <a:r>
              <a:rPr lang="en-US" sz="2000" dirty="0" smtClean="0">
                <a:latin typeface="+mn-lt"/>
              </a:rPr>
              <a:t>stress</a:t>
            </a:r>
            <a:endParaRPr lang="en-US" sz="2000" dirty="0">
              <a:latin typeface="+mn-lt"/>
            </a:endParaRPr>
          </a:p>
        </p:txBody>
      </p:sp>
      <p:sp>
        <p:nvSpPr>
          <p:cNvPr id="22" name="Oval 21"/>
          <p:cNvSpPr/>
          <p:nvPr/>
        </p:nvSpPr>
        <p:spPr bwMode="auto">
          <a:xfrm>
            <a:off x="6932381" y="4267200"/>
            <a:ext cx="304800" cy="304800"/>
          </a:xfrm>
          <a:prstGeom prst="ellipse">
            <a:avLst/>
          </a:prstGeom>
          <a:solidFill>
            <a:srgbClr val="FF6944"/>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effectLst/>
              <a:latin typeface="Tahoma" pitchFamily="-112" charset="0"/>
            </a:endParaRPr>
          </a:p>
        </p:txBody>
      </p:sp>
      <p:sp>
        <p:nvSpPr>
          <p:cNvPr id="23" name="Oval 22"/>
          <p:cNvSpPr/>
          <p:nvPr/>
        </p:nvSpPr>
        <p:spPr bwMode="auto">
          <a:xfrm>
            <a:off x="7770581" y="4267200"/>
            <a:ext cx="304800" cy="304800"/>
          </a:xfrm>
          <a:prstGeom prst="ellipse">
            <a:avLst/>
          </a:prstGeom>
          <a:solidFill>
            <a:srgbClr val="FF6944"/>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effectLst/>
              <a:latin typeface="Tahoma" pitchFamily="-112" charset="0"/>
            </a:endParaRPr>
          </a:p>
        </p:txBody>
      </p:sp>
      <p:sp>
        <p:nvSpPr>
          <p:cNvPr id="24" name="Oval 23"/>
          <p:cNvSpPr/>
          <p:nvPr/>
        </p:nvSpPr>
        <p:spPr bwMode="auto">
          <a:xfrm>
            <a:off x="8608781" y="4267200"/>
            <a:ext cx="304800" cy="304800"/>
          </a:xfrm>
          <a:prstGeom prst="ellipse">
            <a:avLst/>
          </a:prstGeom>
          <a:solidFill>
            <a:srgbClr val="FF6944"/>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effectLst/>
              <a:latin typeface="Tahoma" pitchFamily="-112" charset="0"/>
            </a:endParaRPr>
          </a:p>
        </p:txBody>
      </p:sp>
      <p:sp>
        <p:nvSpPr>
          <p:cNvPr id="25" name="Rectangle 24"/>
          <p:cNvSpPr/>
          <p:nvPr/>
        </p:nvSpPr>
        <p:spPr>
          <a:xfrm>
            <a:off x="6730805" y="3810000"/>
            <a:ext cx="748923" cy="400110"/>
          </a:xfrm>
          <a:prstGeom prst="rect">
            <a:avLst/>
          </a:prstGeom>
        </p:spPr>
        <p:txBody>
          <a:bodyPr wrap="none">
            <a:spAutoFit/>
          </a:bodyPr>
          <a:lstStyle/>
          <a:p>
            <a:r>
              <a:rPr lang="en-US" sz="2000" dirty="0" smtClean="0">
                <a:latin typeface="+mn-lt"/>
              </a:rPr>
              <a:t>plant</a:t>
            </a:r>
            <a:endParaRPr lang="en-US" sz="2000" dirty="0">
              <a:latin typeface="+mn-lt"/>
            </a:endParaRPr>
          </a:p>
        </p:txBody>
      </p:sp>
      <p:sp>
        <p:nvSpPr>
          <p:cNvPr id="26" name="Rectangle 25"/>
          <p:cNvSpPr/>
          <p:nvPr/>
        </p:nvSpPr>
        <p:spPr>
          <a:xfrm>
            <a:off x="7443063" y="3810000"/>
            <a:ext cx="994934" cy="400110"/>
          </a:xfrm>
          <a:prstGeom prst="rect">
            <a:avLst/>
          </a:prstGeom>
        </p:spPr>
        <p:txBody>
          <a:bodyPr wrap="none">
            <a:spAutoFit/>
          </a:bodyPr>
          <a:lstStyle/>
          <a:p>
            <a:r>
              <a:rPr lang="en-US" sz="2000" dirty="0" smtClean="0">
                <a:latin typeface="+mn-lt"/>
              </a:rPr>
              <a:t>oxygen</a:t>
            </a:r>
            <a:endParaRPr lang="en-US" sz="2000" dirty="0">
              <a:latin typeface="+mn-lt"/>
            </a:endParaRPr>
          </a:p>
        </p:txBody>
      </p:sp>
      <p:sp>
        <p:nvSpPr>
          <p:cNvPr id="27" name="Rectangle 26"/>
          <p:cNvSpPr/>
          <p:nvPr/>
        </p:nvSpPr>
        <p:spPr>
          <a:xfrm>
            <a:off x="8380181" y="3810000"/>
            <a:ext cx="840019" cy="400110"/>
          </a:xfrm>
          <a:prstGeom prst="rect">
            <a:avLst/>
          </a:prstGeom>
        </p:spPr>
        <p:txBody>
          <a:bodyPr wrap="none">
            <a:spAutoFit/>
          </a:bodyPr>
          <a:lstStyle/>
          <a:p>
            <a:r>
              <a:rPr lang="en-US" sz="2000" dirty="0" smtClean="0">
                <a:latin typeface="+mn-lt"/>
              </a:rPr>
              <a:t>stress</a:t>
            </a:r>
            <a:endParaRPr lang="en-US" sz="2000" dirty="0">
              <a:latin typeface="+mn-lt"/>
            </a:endParaRPr>
          </a:p>
        </p:txBody>
      </p:sp>
      <p:sp>
        <p:nvSpPr>
          <p:cNvPr id="28" name="Rectangle 27"/>
          <p:cNvSpPr/>
          <p:nvPr/>
        </p:nvSpPr>
        <p:spPr>
          <a:xfrm>
            <a:off x="152400" y="3810000"/>
            <a:ext cx="1329936" cy="400110"/>
          </a:xfrm>
          <a:prstGeom prst="rect">
            <a:avLst/>
          </a:prstGeom>
        </p:spPr>
        <p:txBody>
          <a:bodyPr wrap="none">
            <a:spAutoFit/>
          </a:bodyPr>
          <a:lstStyle/>
          <a:p>
            <a:r>
              <a:rPr lang="en-US" sz="2000" b="1" dirty="0" smtClean="0">
                <a:latin typeface="+mn-lt"/>
              </a:rPr>
              <a:t>concepts</a:t>
            </a:r>
            <a:endParaRPr lang="en-US" sz="2000" dirty="0">
              <a:latin typeface="+mn-lt"/>
            </a:endParaRPr>
          </a:p>
        </p:txBody>
      </p:sp>
      <p:pic>
        <p:nvPicPr>
          <p:cNvPr id="30" name="Picture 2"/>
          <p:cNvPicPr>
            <a:picLocks noChangeAspect="1" noChangeArrowheads="1"/>
          </p:cNvPicPr>
          <p:nvPr/>
        </p:nvPicPr>
        <p:blipFill>
          <a:blip r:embed="rId3" cstate="print"/>
          <a:srcRect/>
          <a:stretch>
            <a:fillRect/>
          </a:stretch>
        </p:blipFill>
        <p:spPr bwMode="auto">
          <a:xfrm>
            <a:off x="1905000" y="5257800"/>
            <a:ext cx="762000" cy="762000"/>
          </a:xfrm>
          <a:prstGeom prst="rect">
            <a:avLst/>
          </a:prstGeom>
          <a:noFill/>
          <a:ln w="9525">
            <a:noFill/>
            <a:miter lim="800000"/>
            <a:headEnd/>
            <a:tailEnd/>
          </a:ln>
          <a:effectLst/>
        </p:spPr>
      </p:pic>
      <p:pic>
        <p:nvPicPr>
          <p:cNvPr id="31" name="Picture 2"/>
          <p:cNvPicPr>
            <a:picLocks noChangeAspect="1" noChangeArrowheads="1"/>
          </p:cNvPicPr>
          <p:nvPr/>
        </p:nvPicPr>
        <p:blipFill>
          <a:blip r:embed="rId3" cstate="print"/>
          <a:srcRect/>
          <a:stretch>
            <a:fillRect/>
          </a:stretch>
        </p:blipFill>
        <p:spPr bwMode="auto">
          <a:xfrm>
            <a:off x="5020732" y="5257800"/>
            <a:ext cx="762000" cy="762000"/>
          </a:xfrm>
          <a:prstGeom prst="rect">
            <a:avLst/>
          </a:prstGeom>
          <a:noFill/>
          <a:ln w="9525">
            <a:noFill/>
            <a:miter lim="800000"/>
            <a:headEnd/>
            <a:tailEnd/>
          </a:ln>
          <a:effectLst/>
        </p:spPr>
      </p:pic>
      <p:pic>
        <p:nvPicPr>
          <p:cNvPr id="32" name="Picture 2"/>
          <p:cNvPicPr>
            <a:picLocks noChangeAspect="1" noChangeArrowheads="1"/>
          </p:cNvPicPr>
          <p:nvPr/>
        </p:nvPicPr>
        <p:blipFill>
          <a:blip r:embed="rId3" cstate="print"/>
          <a:srcRect/>
          <a:stretch>
            <a:fillRect/>
          </a:stretch>
        </p:blipFill>
        <p:spPr bwMode="auto">
          <a:xfrm>
            <a:off x="5799665" y="5257800"/>
            <a:ext cx="762000" cy="762000"/>
          </a:xfrm>
          <a:prstGeom prst="rect">
            <a:avLst/>
          </a:prstGeom>
          <a:noFill/>
          <a:ln w="9525">
            <a:noFill/>
            <a:miter lim="800000"/>
            <a:headEnd/>
            <a:tailEnd/>
          </a:ln>
          <a:effectLst/>
        </p:spPr>
      </p:pic>
      <p:pic>
        <p:nvPicPr>
          <p:cNvPr id="33" name="Picture 2"/>
          <p:cNvPicPr>
            <a:picLocks noChangeAspect="1" noChangeArrowheads="1"/>
          </p:cNvPicPr>
          <p:nvPr/>
        </p:nvPicPr>
        <p:blipFill>
          <a:blip r:embed="rId3" cstate="print"/>
          <a:srcRect/>
          <a:stretch>
            <a:fillRect/>
          </a:stretch>
        </p:blipFill>
        <p:spPr bwMode="auto">
          <a:xfrm>
            <a:off x="2683933" y="5257800"/>
            <a:ext cx="762000" cy="762000"/>
          </a:xfrm>
          <a:prstGeom prst="rect">
            <a:avLst/>
          </a:prstGeom>
          <a:noFill/>
          <a:ln w="9525">
            <a:noFill/>
            <a:miter lim="800000"/>
            <a:headEnd/>
            <a:tailEnd/>
          </a:ln>
          <a:effectLst/>
        </p:spPr>
      </p:pic>
      <p:pic>
        <p:nvPicPr>
          <p:cNvPr id="34" name="Picture 2"/>
          <p:cNvPicPr>
            <a:picLocks noChangeAspect="1" noChangeArrowheads="1"/>
          </p:cNvPicPr>
          <p:nvPr/>
        </p:nvPicPr>
        <p:blipFill>
          <a:blip r:embed="rId3" cstate="print"/>
          <a:srcRect/>
          <a:stretch>
            <a:fillRect/>
          </a:stretch>
        </p:blipFill>
        <p:spPr bwMode="auto">
          <a:xfrm>
            <a:off x="4241799" y="5257800"/>
            <a:ext cx="762000" cy="762000"/>
          </a:xfrm>
          <a:prstGeom prst="rect">
            <a:avLst/>
          </a:prstGeom>
          <a:noFill/>
          <a:ln w="9525">
            <a:noFill/>
            <a:miter lim="800000"/>
            <a:headEnd/>
            <a:tailEnd/>
          </a:ln>
          <a:effectLst/>
        </p:spPr>
      </p:pic>
      <p:pic>
        <p:nvPicPr>
          <p:cNvPr id="35" name="Picture 2"/>
          <p:cNvPicPr>
            <a:picLocks noChangeAspect="1" noChangeArrowheads="1"/>
          </p:cNvPicPr>
          <p:nvPr/>
        </p:nvPicPr>
        <p:blipFill>
          <a:blip r:embed="rId3" cstate="print"/>
          <a:srcRect/>
          <a:stretch>
            <a:fillRect/>
          </a:stretch>
        </p:blipFill>
        <p:spPr bwMode="auto">
          <a:xfrm>
            <a:off x="6578598" y="5257800"/>
            <a:ext cx="762000" cy="762000"/>
          </a:xfrm>
          <a:prstGeom prst="rect">
            <a:avLst/>
          </a:prstGeom>
          <a:noFill/>
          <a:ln w="9525">
            <a:noFill/>
            <a:miter lim="800000"/>
            <a:headEnd/>
            <a:tailEnd/>
          </a:ln>
          <a:effectLst/>
        </p:spPr>
      </p:pic>
      <p:pic>
        <p:nvPicPr>
          <p:cNvPr id="36" name="Picture 2"/>
          <p:cNvPicPr>
            <a:picLocks noChangeAspect="1" noChangeArrowheads="1"/>
          </p:cNvPicPr>
          <p:nvPr/>
        </p:nvPicPr>
        <p:blipFill>
          <a:blip r:embed="rId3" cstate="print"/>
          <a:srcRect/>
          <a:stretch>
            <a:fillRect/>
          </a:stretch>
        </p:blipFill>
        <p:spPr bwMode="auto">
          <a:xfrm>
            <a:off x="7357531" y="5257800"/>
            <a:ext cx="762000" cy="762000"/>
          </a:xfrm>
          <a:prstGeom prst="rect">
            <a:avLst/>
          </a:prstGeom>
          <a:noFill/>
          <a:ln w="9525">
            <a:noFill/>
            <a:miter lim="800000"/>
            <a:headEnd/>
            <a:tailEnd/>
          </a:ln>
          <a:effectLst/>
        </p:spPr>
      </p:pic>
      <p:pic>
        <p:nvPicPr>
          <p:cNvPr id="37" name="Picture 2"/>
          <p:cNvPicPr>
            <a:picLocks noChangeAspect="1" noChangeArrowheads="1"/>
          </p:cNvPicPr>
          <p:nvPr/>
        </p:nvPicPr>
        <p:blipFill>
          <a:blip r:embed="rId3" cstate="print"/>
          <a:srcRect/>
          <a:stretch>
            <a:fillRect/>
          </a:stretch>
        </p:blipFill>
        <p:spPr bwMode="auto">
          <a:xfrm>
            <a:off x="8136467" y="5257800"/>
            <a:ext cx="762000" cy="762000"/>
          </a:xfrm>
          <a:prstGeom prst="rect">
            <a:avLst/>
          </a:prstGeom>
          <a:noFill/>
          <a:ln w="9525">
            <a:noFill/>
            <a:miter lim="800000"/>
            <a:headEnd/>
            <a:tailEnd/>
          </a:ln>
          <a:effectLst/>
        </p:spPr>
      </p:pic>
      <p:pic>
        <p:nvPicPr>
          <p:cNvPr id="38" name="Picture 2"/>
          <p:cNvPicPr>
            <a:picLocks noChangeAspect="1" noChangeArrowheads="1"/>
          </p:cNvPicPr>
          <p:nvPr/>
        </p:nvPicPr>
        <p:blipFill>
          <a:blip r:embed="rId3" cstate="print"/>
          <a:srcRect/>
          <a:stretch>
            <a:fillRect/>
          </a:stretch>
        </p:blipFill>
        <p:spPr bwMode="auto">
          <a:xfrm>
            <a:off x="3462866" y="5257800"/>
            <a:ext cx="762000" cy="762000"/>
          </a:xfrm>
          <a:prstGeom prst="rect">
            <a:avLst/>
          </a:prstGeom>
          <a:noFill/>
          <a:ln w="9525">
            <a:noFill/>
            <a:miter lim="800000"/>
            <a:headEnd/>
            <a:tailEnd/>
          </a:ln>
          <a:effectLst/>
        </p:spPr>
      </p:pic>
      <p:sp>
        <p:nvSpPr>
          <p:cNvPr id="81" name="Rectangle 80"/>
          <p:cNvSpPr/>
          <p:nvPr/>
        </p:nvSpPr>
        <p:spPr>
          <a:xfrm>
            <a:off x="152400" y="5257800"/>
            <a:ext cx="1450287" cy="707886"/>
          </a:xfrm>
          <a:prstGeom prst="rect">
            <a:avLst/>
          </a:prstGeom>
        </p:spPr>
        <p:txBody>
          <a:bodyPr wrap="none">
            <a:spAutoFit/>
          </a:bodyPr>
          <a:lstStyle/>
          <a:p>
            <a:r>
              <a:rPr lang="en-US" sz="2000" b="1" dirty="0">
                <a:latin typeface="+mn-lt"/>
              </a:rPr>
              <a:t>c</a:t>
            </a:r>
            <a:r>
              <a:rPr lang="en-US" sz="2000" b="1" dirty="0" smtClean="0">
                <a:latin typeface="+mn-lt"/>
              </a:rPr>
              <a:t>andidate</a:t>
            </a:r>
          </a:p>
          <a:p>
            <a:r>
              <a:rPr lang="en-US" sz="2000" b="1" dirty="0" smtClean="0">
                <a:latin typeface="+mn-lt"/>
              </a:rPr>
              <a:t>papers</a:t>
            </a:r>
            <a:endParaRPr lang="en-US" sz="2000" dirty="0">
              <a:latin typeface="+mn-lt"/>
            </a:endParaRPr>
          </a:p>
        </p:txBody>
      </p:sp>
    </p:spTree>
    <p:extLst>
      <p:ext uri="{BB962C8B-B14F-4D97-AF65-F5344CB8AC3E}">
        <p14:creationId xmlns:p14="http://schemas.microsoft.com/office/powerpoint/2010/main" val="366801337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Influence + Diversity</a:t>
            </a:r>
            <a:endParaRPr lang="en-US" dirty="0"/>
          </a:p>
        </p:txBody>
      </p:sp>
      <p:sp>
        <p:nvSpPr>
          <p:cNvPr id="3" name="Content Placeholder 2"/>
          <p:cNvSpPr>
            <a:spLocks noGrp="1"/>
          </p:cNvSpPr>
          <p:nvPr>
            <p:ph idx="1"/>
          </p:nvPr>
        </p:nvSpPr>
        <p:spPr>
          <a:xfrm>
            <a:off x="457200" y="990601"/>
            <a:ext cx="8305800" cy="1904999"/>
          </a:xfrm>
        </p:spPr>
        <p:txBody>
          <a:bodyPr/>
          <a:lstStyle/>
          <a:p>
            <a:r>
              <a:rPr lang="en-US" dirty="0" smtClean="0"/>
              <a:t>Why diversity?</a:t>
            </a:r>
          </a:p>
          <a:p>
            <a:pPr lvl="1"/>
            <a:r>
              <a:rPr lang="en-US" dirty="0" smtClean="0"/>
              <a:t>Uncertainty about user’s information need</a:t>
            </a:r>
          </a:p>
          <a:p>
            <a:pPr lvl="1"/>
            <a:r>
              <a:rPr lang="en-US" dirty="0" smtClean="0"/>
              <a:t>Different approaches/facets to same research problem</a:t>
            </a:r>
          </a:p>
          <a:p>
            <a:r>
              <a:rPr lang="en-US" dirty="0" smtClean="0"/>
              <a:t>We take a </a:t>
            </a:r>
            <a:r>
              <a:rPr lang="en-US" b="1" dirty="0" smtClean="0"/>
              <a:t>probabilistic max cover</a:t>
            </a:r>
            <a:r>
              <a:rPr lang="en-US" dirty="0" smtClean="0"/>
              <a:t> approach</a:t>
            </a:r>
          </a:p>
        </p:txBody>
      </p:sp>
      <p:sp>
        <p:nvSpPr>
          <p:cNvPr id="4" name="Slide Number Placeholder 3"/>
          <p:cNvSpPr>
            <a:spLocks noGrp="1"/>
          </p:cNvSpPr>
          <p:nvPr>
            <p:ph type="sldNum" sz="quarter" idx="12"/>
          </p:nvPr>
        </p:nvSpPr>
        <p:spPr/>
        <p:txBody>
          <a:bodyPr/>
          <a:lstStyle/>
          <a:p>
            <a:fld id="{733AAE56-5BC2-4EE0-A1A2-1F30C162DD07}" type="slidenum">
              <a:rPr lang="en-US" smtClean="0"/>
              <a:pPr/>
              <a:t>29</a:t>
            </a:fld>
            <a:endParaRPr lang="en-US"/>
          </a:p>
        </p:txBody>
      </p:sp>
      <p:pic>
        <p:nvPicPr>
          <p:cNvPr id="6" name="Picture 2"/>
          <p:cNvPicPr>
            <a:picLocks noChangeAspect="1" noChangeArrowheads="1"/>
          </p:cNvPicPr>
          <p:nvPr/>
        </p:nvPicPr>
        <p:blipFill>
          <a:blip r:embed="rId3" cstate="print">
            <a:duotone>
              <a:prstClr val="black"/>
              <a:srgbClr val="29E995">
                <a:tint val="45000"/>
                <a:satMod val="400000"/>
              </a:srgbClr>
            </a:duotone>
          </a:blip>
          <a:srcRect/>
          <a:stretch>
            <a:fillRect/>
          </a:stretch>
        </p:blipFill>
        <p:spPr bwMode="auto">
          <a:xfrm>
            <a:off x="2590800" y="2971800"/>
            <a:ext cx="762000" cy="762000"/>
          </a:xfrm>
          <a:prstGeom prst="rect">
            <a:avLst/>
          </a:prstGeom>
          <a:noFill/>
          <a:ln w="9525">
            <a:noFill/>
            <a:miter lim="800000"/>
            <a:headEnd/>
            <a:tailEnd/>
          </a:ln>
          <a:effectLst/>
        </p:spPr>
      </p:pic>
      <p:pic>
        <p:nvPicPr>
          <p:cNvPr id="7" name="Picture 2"/>
          <p:cNvPicPr>
            <a:picLocks noChangeAspect="1" noChangeArrowheads="1"/>
          </p:cNvPicPr>
          <p:nvPr/>
        </p:nvPicPr>
        <p:blipFill>
          <a:blip r:embed="rId3" cstate="print">
            <a:duotone>
              <a:prstClr val="black"/>
              <a:srgbClr val="3C88FF">
                <a:tint val="45000"/>
                <a:satMod val="400000"/>
              </a:srgbClr>
            </a:duotone>
          </a:blip>
          <a:srcRect/>
          <a:stretch>
            <a:fillRect/>
          </a:stretch>
        </p:blipFill>
        <p:spPr bwMode="auto">
          <a:xfrm>
            <a:off x="5029200" y="2971800"/>
            <a:ext cx="762000" cy="762000"/>
          </a:xfrm>
          <a:prstGeom prst="rect">
            <a:avLst/>
          </a:prstGeom>
          <a:noFill/>
          <a:ln w="9525">
            <a:noFill/>
            <a:miter lim="800000"/>
            <a:headEnd/>
            <a:tailEnd/>
          </a:ln>
          <a:effectLst/>
        </p:spPr>
      </p:pic>
      <p:pic>
        <p:nvPicPr>
          <p:cNvPr id="8" name="Picture 2"/>
          <p:cNvPicPr>
            <a:picLocks noChangeAspect="1" noChangeArrowheads="1"/>
          </p:cNvPicPr>
          <p:nvPr/>
        </p:nvPicPr>
        <p:blipFill>
          <a:blip r:embed="rId3" cstate="print">
            <a:duotone>
              <a:prstClr val="black"/>
              <a:srgbClr val="FF6944">
                <a:tint val="45000"/>
                <a:satMod val="400000"/>
              </a:srgbClr>
            </a:duotone>
          </a:blip>
          <a:srcRect/>
          <a:stretch>
            <a:fillRect/>
          </a:stretch>
        </p:blipFill>
        <p:spPr bwMode="auto">
          <a:xfrm>
            <a:off x="7543800" y="2971800"/>
            <a:ext cx="762000" cy="762000"/>
          </a:xfrm>
          <a:prstGeom prst="rect">
            <a:avLst/>
          </a:prstGeom>
          <a:noFill/>
          <a:ln w="9525">
            <a:noFill/>
            <a:miter lim="800000"/>
            <a:headEnd/>
            <a:tailEnd/>
          </a:ln>
          <a:effectLst/>
        </p:spPr>
      </p:pic>
      <p:sp>
        <p:nvSpPr>
          <p:cNvPr id="13" name="Rectangle 12"/>
          <p:cNvSpPr/>
          <p:nvPr/>
        </p:nvSpPr>
        <p:spPr>
          <a:xfrm>
            <a:off x="152400" y="3181290"/>
            <a:ext cx="1868445" cy="400110"/>
          </a:xfrm>
          <a:prstGeom prst="rect">
            <a:avLst/>
          </a:prstGeom>
        </p:spPr>
        <p:txBody>
          <a:bodyPr wrap="none">
            <a:spAutoFit/>
          </a:bodyPr>
          <a:lstStyle/>
          <a:p>
            <a:r>
              <a:rPr lang="en-US" sz="2000" b="1" dirty="0">
                <a:latin typeface="+mn-lt"/>
              </a:rPr>
              <a:t>q</a:t>
            </a:r>
            <a:r>
              <a:rPr lang="en-US" sz="2000" b="1" dirty="0" smtClean="0">
                <a:latin typeface="+mn-lt"/>
              </a:rPr>
              <a:t>uery papers</a:t>
            </a:r>
            <a:endParaRPr lang="en-US" sz="2000" dirty="0">
              <a:latin typeface="+mn-lt"/>
            </a:endParaRPr>
          </a:p>
        </p:txBody>
      </p:sp>
      <p:sp>
        <p:nvSpPr>
          <p:cNvPr id="5" name="Oval 4"/>
          <p:cNvSpPr/>
          <p:nvPr/>
        </p:nvSpPr>
        <p:spPr bwMode="auto">
          <a:xfrm>
            <a:off x="1954176" y="4267200"/>
            <a:ext cx="304800" cy="304800"/>
          </a:xfrm>
          <a:prstGeom prst="ellipse">
            <a:avLst/>
          </a:prstGeom>
          <a:solidFill>
            <a:srgbClr val="29E995"/>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effectLst/>
              <a:latin typeface="Tahoma" pitchFamily="-112" charset="0"/>
            </a:endParaRPr>
          </a:p>
        </p:txBody>
      </p:sp>
      <p:sp>
        <p:nvSpPr>
          <p:cNvPr id="10" name="Oval 9"/>
          <p:cNvSpPr/>
          <p:nvPr/>
        </p:nvSpPr>
        <p:spPr bwMode="auto">
          <a:xfrm>
            <a:off x="2792376" y="4267200"/>
            <a:ext cx="304800" cy="304800"/>
          </a:xfrm>
          <a:prstGeom prst="ellipse">
            <a:avLst/>
          </a:prstGeom>
          <a:solidFill>
            <a:srgbClr val="29E995"/>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effectLst/>
              <a:latin typeface="Tahoma" pitchFamily="-112" charset="0"/>
            </a:endParaRPr>
          </a:p>
        </p:txBody>
      </p:sp>
      <p:sp>
        <p:nvSpPr>
          <p:cNvPr id="11" name="Oval 10"/>
          <p:cNvSpPr/>
          <p:nvPr/>
        </p:nvSpPr>
        <p:spPr bwMode="auto">
          <a:xfrm>
            <a:off x="3630576" y="4267200"/>
            <a:ext cx="304800" cy="304800"/>
          </a:xfrm>
          <a:prstGeom prst="ellipse">
            <a:avLst/>
          </a:prstGeom>
          <a:solidFill>
            <a:srgbClr val="29E995"/>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effectLst/>
              <a:latin typeface="Tahoma" pitchFamily="-112" charset="0"/>
            </a:endParaRPr>
          </a:p>
        </p:txBody>
      </p:sp>
      <p:sp>
        <p:nvSpPr>
          <p:cNvPr id="12" name="Rectangle 11"/>
          <p:cNvSpPr/>
          <p:nvPr/>
        </p:nvSpPr>
        <p:spPr>
          <a:xfrm>
            <a:off x="1752600" y="3810000"/>
            <a:ext cx="748923" cy="400110"/>
          </a:xfrm>
          <a:prstGeom prst="rect">
            <a:avLst/>
          </a:prstGeom>
        </p:spPr>
        <p:txBody>
          <a:bodyPr wrap="none">
            <a:spAutoFit/>
          </a:bodyPr>
          <a:lstStyle/>
          <a:p>
            <a:r>
              <a:rPr lang="en-US" sz="2000" dirty="0" smtClean="0">
                <a:latin typeface="+mn-lt"/>
              </a:rPr>
              <a:t>plant</a:t>
            </a:r>
            <a:endParaRPr lang="en-US" sz="2000" dirty="0">
              <a:latin typeface="+mn-lt"/>
            </a:endParaRPr>
          </a:p>
        </p:txBody>
      </p:sp>
      <p:sp>
        <p:nvSpPr>
          <p:cNvPr id="14" name="Rectangle 13"/>
          <p:cNvSpPr/>
          <p:nvPr/>
        </p:nvSpPr>
        <p:spPr>
          <a:xfrm>
            <a:off x="2464858" y="3810000"/>
            <a:ext cx="994934" cy="400110"/>
          </a:xfrm>
          <a:prstGeom prst="rect">
            <a:avLst/>
          </a:prstGeom>
        </p:spPr>
        <p:txBody>
          <a:bodyPr wrap="none">
            <a:spAutoFit/>
          </a:bodyPr>
          <a:lstStyle/>
          <a:p>
            <a:r>
              <a:rPr lang="en-US" sz="2000" dirty="0" smtClean="0">
                <a:latin typeface="+mn-lt"/>
              </a:rPr>
              <a:t>oxygen</a:t>
            </a:r>
            <a:endParaRPr lang="en-US" sz="2000" dirty="0">
              <a:latin typeface="+mn-lt"/>
            </a:endParaRPr>
          </a:p>
        </p:txBody>
      </p:sp>
      <p:sp>
        <p:nvSpPr>
          <p:cNvPr id="15" name="Rectangle 14"/>
          <p:cNvSpPr/>
          <p:nvPr/>
        </p:nvSpPr>
        <p:spPr>
          <a:xfrm>
            <a:off x="3401976" y="3810000"/>
            <a:ext cx="840019" cy="400110"/>
          </a:xfrm>
          <a:prstGeom prst="rect">
            <a:avLst/>
          </a:prstGeom>
        </p:spPr>
        <p:txBody>
          <a:bodyPr wrap="none">
            <a:spAutoFit/>
          </a:bodyPr>
          <a:lstStyle/>
          <a:p>
            <a:r>
              <a:rPr lang="en-US" sz="2000" dirty="0" smtClean="0">
                <a:latin typeface="+mn-lt"/>
              </a:rPr>
              <a:t>stress</a:t>
            </a:r>
            <a:endParaRPr lang="en-US" sz="2000" dirty="0">
              <a:latin typeface="+mn-lt"/>
            </a:endParaRPr>
          </a:p>
        </p:txBody>
      </p:sp>
      <p:sp>
        <p:nvSpPr>
          <p:cNvPr id="16" name="Oval 15"/>
          <p:cNvSpPr/>
          <p:nvPr/>
        </p:nvSpPr>
        <p:spPr bwMode="auto">
          <a:xfrm>
            <a:off x="4468776" y="4267200"/>
            <a:ext cx="304800" cy="304800"/>
          </a:xfrm>
          <a:prstGeom prst="ellipse">
            <a:avLst/>
          </a:prstGeom>
          <a:solidFill>
            <a:srgbClr val="3C88FF"/>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effectLst/>
              <a:latin typeface="Tahoma" pitchFamily="-112" charset="0"/>
            </a:endParaRPr>
          </a:p>
        </p:txBody>
      </p:sp>
      <p:sp>
        <p:nvSpPr>
          <p:cNvPr id="17" name="Oval 16"/>
          <p:cNvSpPr/>
          <p:nvPr/>
        </p:nvSpPr>
        <p:spPr bwMode="auto">
          <a:xfrm>
            <a:off x="5306976" y="4267200"/>
            <a:ext cx="304800" cy="304800"/>
          </a:xfrm>
          <a:prstGeom prst="ellipse">
            <a:avLst/>
          </a:prstGeom>
          <a:solidFill>
            <a:srgbClr val="3C88FF"/>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effectLst/>
              <a:latin typeface="Tahoma" pitchFamily="-112" charset="0"/>
            </a:endParaRPr>
          </a:p>
        </p:txBody>
      </p:sp>
      <p:sp>
        <p:nvSpPr>
          <p:cNvPr id="18" name="Oval 17"/>
          <p:cNvSpPr/>
          <p:nvPr/>
        </p:nvSpPr>
        <p:spPr bwMode="auto">
          <a:xfrm>
            <a:off x="6145176" y="4267200"/>
            <a:ext cx="304800" cy="304800"/>
          </a:xfrm>
          <a:prstGeom prst="ellipse">
            <a:avLst/>
          </a:prstGeom>
          <a:solidFill>
            <a:srgbClr val="3C88FF"/>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effectLst/>
              <a:latin typeface="Tahoma" pitchFamily="-112" charset="0"/>
            </a:endParaRPr>
          </a:p>
        </p:txBody>
      </p:sp>
      <p:sp>
        <p:nvSpPr>
          <p:cNvPr id="19" name="Rectangle 18"/>
          <p:cNvSpPr/>
          <p:nvPr/>
        </p:nvSpPr>
        <p:spPr>
          <a:xfrm>
            <a:off x="4267200" y="3810000"/>
            <a:ext cx="748923" cy="400110"/>
          </a:xfrm>
          <a:prstGeom prst="rect">
            <a:avLst/>
          </a:prstGeom>
        </p:spPr>
        <p:txBody>
          <a:bodyPr wrap="none">
            <a:spAutoFit/>
          </a:bodyPr>
          <a:lstStyle/>
          <a:p>
            <a:r>
              <a:rPr lang="en-US" sz="2000" dirty="0" smtClean="0">
                <a:latin typeface="+mn-lt"/>
              </a:rPr>
              <a:t>plant</a:t>
            </a:r>
            <a:endParaRPr lang="en-US" sz="2000" dirty="0">
              <a:latin typeface="+mn-lt"/>
            </a:endParaRPr>
          </a:p>
        </p:txBody>
      </p:sp>
      <p:sp>
        <p:nvSpPr>
          <p:cNvPr id="20" name="Rectangle 19"/>
          <p:cNvSpPr/>
          <p:nvPr/>
        </p:nvSpPr>
        <p:spPr>
          <a:xfrm>
            <a:off x="4979458" y="3810000"/>
            <a:ext cx="994934" cy="400110"/>
          </a:xfrm>
          <a:prstGeom prst="rect">
            <a:avLst/>
          </a:prstGeom>
        </p:spPr>
        <p:txBody>
          <a:bodyPr wrap="none">
            <a:spAutoFit/>
          </a:bodyPr>
          <a:lstStyle/>
          <a:p>
            <a:r>
              <a:rPr lang="en-US" sz="2000" dirty="0" smtClean="0">
                <a:latin typeface="+mn-lt"/>
              </a:rPr>
              <a:t>oxygen</a:t>
            </a:r>
            <a:endParaRPr lang="en-US" sz="2000" dirty="0">
              <a:latin typeface="+mn-lt"/>
            </a:endParaRPr>
          </a:p>
        </p:txBody>
      </p:sp>
      <p:sp>
        <p:nvSpPr>
          <p:cNvPr id="21" name="Rectangle 20"/>
          <p:cNvSpPr/>
          <p:nvPr/>
        </p:nvSpPr>
        <p:spPr>
          <a:xfrm>
            <a:off x="5916576" y="3810000"/>
            <a:ext cx="840019" cy="400110"/>
          </a:xfrm>
          <a:prstGeom prst="rect">
            <a:avLst/>
          </a:prstGeom>
        </p:spPr>
        <p:txBody>
          <a:bodyPr wrap="none">
            <a:spAutoFit/>
          </a:bodyPr>
          <a:lstStyle/>
          <a:p>
            <a:r>
              <a:rPr lang="en-US" sz="2000" dirty="0" smtClean="0">
                <a:latin typeface="+mn-lt"/>
              </a:rPr>
              <a:t>stress</a:t>
            </a:r>
            <a:endParaRPr lang="en-US" sz="2000" dirty="0">
              <a:latin typeface="+mn-lt"/>
            </a:endParaRPr>
          </a:p>
        </p:txBody>
      </p:sp>
      <p:sp>
        <p:nvSpPr>
          <p:cNvPr id="22" name="Oval 21"/>
          <p:cNvSpPr/>
          <p:nvPr/>
        </p:nvSpPr>
        <p:spPr bwMode="auto">
          <a:xfrm>
            <a:off x="6932381" y="4267200"/>
            <a:ext cx="304800" cy="304800"/>
          </a:xfrm>
          <a:prstGeom prst="ellipse">
            <a:avLst/>
          </a:prstGeom>
          <a:solidFill>
            <a:srgbClr val="FF6944"/>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effectLst/>
              <a:latin typeface="Tahoma" pitchFamily="-112" charset="0"/>
            </a:endParaRPr>
          </a:p>
        </p:txBody>
      </p:sp>
      <p:sp>
        <p:nvSpPr>
          <p:cNvPr id="23" name="Oval 22"/>
          <p:cNvSpPr/>
          <p:nvPr/>
        </p:nvSpPr>
        <p:spPr bwMode="auto">
          <a:xfrm>
            <a:off x="7770581" y="4267200"/>
            <a:ext cx="304800" cy="304800"/>
          </a:xfrm>
          <a:prstGeom prst="ellipse">
            <a:avLst/>
          </a:prstGeom>
          <a:solidFill>
            <a:srgbClr val="FF6944"/>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effectLst/>
              <a:latin typeface="Tahoma" pitchFamily="-112" charset="0"/>
            </a:endParaRPr>
          </a:p>
        </p:txBody>
      </p:sp>
      <p:sp>
        <p:nvSpPr>
          <p:cNvPr id="24" name="Oval 23"/>
          <p:cNvSpPr/>
          <p:nvPr/>
        </p:nvSpPr>
        <p:spPr bwMode="auto">
          <a:xfrm>
            <a:off x="8608781" y="4267200"/>
            <a:ext cx="304800" cy="304800"/>
          </a:xfrm>
          <a:prstGeom prst="ellipse">
            <a:avLst/>
          </a:prstGeom>
          <a:solidFill>
            <a:srgbClr val="FF6944"/>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effectLst/>
              <a:latin typeface="Tahoma" pitchFamily="-112" charset="0"/>
            </a:endParaRPr>
          </a:p>
        </p:txBody>
      </p:sp>
      <p:sp>
        <p:nvSpPr>
          <p:cNvPr id="25" name="Rectangle 24"/>
          <p:cNvSpPr/>
          <p:nvPr/>
        </p:nvSpPr>
        <p:spPr>
          <a:xfrm>
            <a:off x="6730805" y="3810000"/>
            <a:ext cx="748923" cy="400110"/>
          </a:xfrm>
          <a:prstGeom prst="rect">
            <a:avLst/>
          </a:prstGeom>
        </p:spPr>
        <p:txBody>
          <a:bodyPr wrap="none">
            <a:spAutoFit/>
          </a:bodyPr>
          <a:lstStyle/>
          <a:p>
            <a:r>
              <a:rPr lang="en-US" sz="2000" dirty="0" smtClean="0">
                <a:latin typeface="+mn-lt"/>
              </a:rPr>
              <a:t>plant</a:t>
            </a:r>
            <a:endParaRPr lang="en-US" sz="2000" dirty="0">
              <a:latin typeface="+mn-lt"/>
            </a:endParaRPr>
          </a:p>
        </p:txBody>
      </p:sp>
      <p:sp>
        <p:nvSpPr>
          <p:cNvPr id="26" name="Rectangle 25"/>
          <p:cNvSpPr/>
          <p:nvPr/>
        </p:nvSpPr>
        <p:spPr>
          <a:xfrm>
            <a:off x="7443063" y="3810000"/>
            <a:ext cx="994934" cy="400110"/>
          </a:xfrm>
          <a:prstGeom prst="rect">
            <a:avLst/>
          </a:prstGeom>
        </p:spPr>
        <p:txBody>
          <a:bodyPr wrap="none">
            <a:spAutoFit/>
          </a:bodyPr>
          <a:lstStyle/>
          <a:p>
            <a:r>
              <a:rPr lang="en-US" sz="2000" dirty="0" smtClean="0">
                <a:latin typeface="+mn-lt"/>
              </a:rPr>
              <a:t>oxygen</a:t>
            </a:r>
            <a:endParaRPr lang="en-US" sz="2000" dirty="0">
              <a:latin typeface="+mn-lt"/>
            </a:endParaRPr>
          </a:p>
        </p:txBody>
      </p:sp>
      <p:sp>
        <p:nvSpPr>
          <p:cNvPr id="27" name="Rectangle 26"/>
          <p:cNvSpPr/>
          <p:nvPr/>
        </p:nvSpPr>
        <p:spPr>
          <a:xfrm>
            <a:off x="8380181" y="3810000"/>
            <a:ext cx="840019" cy="400110"/>
          </a:xfrm>
          <a:prstGeom prst="rect">
            <a:avLst/>
          </a:prstGeom>
        </p:spPr>
        <p:txBody>
          <a:bodyPr wrap="none">
            <a:spAutoFit/>
          </a:bodyPr>
          <a:lstStyle/>
          <a:p>
            <a:r>
              <a:rPr lang="en-US" sz="2000" dirty="0" smtClean="0">
                <a:latin typeface="+mn-lt"/>
              </a:rPr>
              <a:t>stress</a:t>
            </a:r>
            <a:endParaRPr lang="en-US" sz="2000" dirty="0">
              <a:latin typeface="+mn-lt"/>
            </a:endParaRPr>
          </a:p>
        </p:txBody>
      </p:sp>
      <p:sp>
        <p:nvSpPr>
          <p:cNvPr id="28" name="Rectangle 27"/>
          <p:cNvSpPr/>
          <p:nvPr/>
        </p:nvSpPr>
        <p:spPr>
          <a:xfrm>
            <a:off x="152400" y="3810000"/>
            <a:ext cx="1329936" cy="400110"/>
          </a:xfrm>
          <a:prstGeom prst="rect">
            <a:avLst/>
          </a:prstGeom>
        </p:spPr>
        <p:txBody>
          <a:bodyPr wrap="none">
            <a:spAutoFit/>
          </a:bodyPr>
          <a:lstStyle/>
          <a:p>
            <a:r>
              <a:rPr lang="en-US" sz="2000" b="1" dirty="0" smtClean="0">
                <a:latin typeface="+mn-lt"/>
              </a:rPr>
              <a:t>concepts</a:t>
            </a:r>
            <a:endParaRPr lang="en-US" sz="2000" dirty="0">
              <a:latin typeface="+mn-lt"/>
            </a:endParaRPr>
          </a:p>
        </p:txBody>
      </p:sp>
      <p:pic>
        <p:nvPicPr>
          <p:cNvPr id="30" name="Picture 2"/>
          <p:cNvPicPr>
            <a:picLocks noChangeAspect="1" noChangeArrowheads="1"/>
          </p:cNvPicPr>
          <p:nvPr/>
        </p:nvPicPr>
        <p:blipFill>
          <a:blip r:embed="rId3" cstate="print"/>
          <a:srcRect/>
          <a:stretch>
            <a:fillRect/>
          </a:stretch>
        </p:blipFill>
        <p:spPr bwMode="auto">
          <a:xfrm>
            <a:off x="1905000" y="5257800"/>
            <a:ext cx="762000" cy="762000"/>
          </a:xfrm>
          <a:prstGeom prst="rect">
            <a:avLst/>
          </a:prstGeom>
          <a:noFill/>
          <a:ln w="9525">
            <a:noFill/>
            <a:miter lim="800000"/>
            <a:headEnd/>
            <a:tailEnd/>
          </a:ln>
          <a:effectLst/>
        </p:spPr>
      </p:pic>
      <p:pic>
        <p:nvPicPr>
          <p:cNvPr id="31" name="Picture 2"/>
          <p:cNvPicPr>
            <a:picLocks noChangeAspect="1" noChangeArrowheads="1"/>
          </p:cNvPicPr>
          <p:nvPr/>
        </p:nvPicPr>
        <p:blipFill>
          <a:blip r:embed="rId3" cstate="print"/>
          <a:srcRect/>
          <a:stretch>
            <a:fillRect/>
          </a:stretch>
        </p:blipFill>
        <p:spPr bwMode="auto">
          <a:xfrm>
            <a:off x="5020732" y="5257800"/>
            <a:ext cx="762000" cy="762000"/>
          </a:xfrm>
          <a:prstGeom prst="rect">
            <a:avLst/>
          </a:prstGeom>
          <a:noFill/>
          <a:ln w="9525">
            <a:noFill/>
            <a:miter lim="800000"/>
            <a:headEnd/>
            <a:tailEnd/>
          </a:ln>
          <a:effectLst/>
        </p:spPr>
      </p:pic>
      <p:pic>
        <p:nvPicPr>
          <p:cNvPr id="32" name="Picture 2"/>
          <p:cNvPicPr>
            <a:picLocks noChangeAspect="1" noChangeArrowheads="1"/>
          </p:cNvPicPr>
          <p:nvPr/>
        </p:nvPicPr>
        <p:blipFill>
          <a:blip r:embed="rId3" cstate="print"/>
          <a:srcRect/>
          <a:stretch>
            <a:fillRect/>
          </a:stretch>
        </p:blipFill>
        <p:spPr bwMode="auto">
          <a:xfrm>
            <a:off x="5799665" y="5257800"/>
            <a:ext cx="762000" cy="762000"/>
          </a:xfrm>
          <a:prstGeom prst="rect">
            <a:avLst/>
          </a:prstGeom>
          <a:noFill/>
          <a:ln w="9525">
            <a:noFill/>
            <a:miter lim="800000"/>
            <a:headEnd/>
            <a:tailEnd/>
          </a:ln>
          <a:effectLst/>
        </p:spPr>
      </p:pic>
      <p:pic>
        <p:nvPicPr>
          <p:cNvPr id="33" name="Picture 2"/>
          <p:cNvPicPr>
            <a:picLocks noChangeAspect="1" noChangeArrowheads="1"/>
          </p:cNvPicPr>
          <p:nvPr/>
        </p:nvPicPr>
        <p:blipFill>
          <a:blip r:embed="rId3" cstate="print"/>
          <a:srcRect/>
          <a:stretch>
            <a:fillRect/>
          </a:stretch>
        </p:blipFill>
        <p:spPr bwMode="auto">
          <a:xfrm>
            <a:off x="2683933" y="5257800"/>
            <a:ext cx="762000" cy="762000"/>
          </a:xfrm>
          <a:prstGeom prst="rect">
            <a:avLst/>
          </a:prstGeom>
          <a:noFill/>
          <a:ln w="9525">
            <a:noFill/>
            <a:miter lim="800000"/>
            <a:headEnd/>
            <a:tailEnd/>
          </a:ln>
          <a:effectLst/>
        </p:spPr>
      </p:pic>
      <p:pic>
        <p:nvPicPr>
          <p:cNvPr id="34" name="Picture 2"/>
          <p:cNvPicPr>
            <a:picLocks noChangeAspect="1" noChangeArrowheads="1"/>
          </p:cNvPicPr>
          <p:nvPr/>
        </p:nvPicPr>
        <p:blipFill>
          <a:blip r:embed="rId3" cstate="print"/>
          <a:srcRect/>
          <a:stretch>
            <a:fillRect/>
          </a:stretch>
        </p:blipFill>
        <p:spPr bwMode="auto">
          <a:xfrm>
            <a:off x="4241799" y="5257800"/>
            <a:ext cx="762000" cy="762000"/>
          </a:xfrm>
          <a:prstGeom prst="rect">
            <a:avLst/>
          </a:prstGeom>
          <a:noFill/>
          <a:ln w="9525">
            <a:noFill/>
            <a:miter lim="800000"/>
            <a:headEnd/>
            <a:tailEnd/>
          </a:ln>
          <a:effectLst/>
        </p:spPr>
      </p:pic>
      <p:pic>
        <p:nvPicPr>
          <p:cNvPr id="35" name="Picture 2"/>
          <p:cNvPicPr>
            <a:picLocks noChangeAspect="1" noChangeArrowheads="1"/>
          </p:cNvPicPr>
          <p:nvPr/>
        </p:nvPicPr>
        <p:blipFill>
          <a:blip r:embed="rId3" cstate="print"/>
          <a:srcRect/>
          <a:stretch>
            <a:fillRect/>
          </a:stretch>
        </p:blipFill>
        <p:spPr bwMode="auto">
          <a:xfrm>
            <a:off x="6578598" y="5257800"/>
            <a:ext cx="762000" cy="762000"/>
          </a:xfrm>
          <a:prstGeom prst="rect">
            <a:avLst/>
          </a:prstGeom>
          <a:noFill/>
          <a:ln w="9525">
            <a:noFill/>
            <a:miter lim="800000"/>
            <a:headEnd/>
            <a:tailEnd/>
          </a:ln>
          <a:effectLst/>
        </p:spPr>
      </p:pic>
      <p:pic>
        <p:nvPicPr>
          <p:cNvPr id="36" name="Picture 2"/>
          <p:cNvPicPr>
            <a:picLocks noChangeAspect="1" noChangeArrowheads="1"/>
          </p:cNvPicPr>
          <p:nvPr/>
        </p:nvPicPr>
        <p:blipFill>
          <a:blip r:embed="rId3" cstate="print"/>
          <a:srcRect/>
          <a:stretch>
            <a:fillRect/>
          </a:stretch>
        </p:blipFill>
        <p:spPr bwMode="auto">
          <a:xfrm>
            <a:off x="7357531" y="5257800"/>
            <a:ext cx="762000" cy="762000"/>
          </a:xfrm>
          <a:prstGeom prst="rect">
            <a:avLst/>
          </a:prstGeom>
          <a:noFill/>
          <a:ln w="9525">
            <a:noFill/>
            <a:miter lim="800000"/>
            <a:headEnd/>
            <a:tailEnd/>
          </a:ln>
          <a:effectLst/>
        </p:spPr>
      </p:pic>
      <p:pic>
        <p:nvPicPr>
          <p:cNvPr id="37" name="Picture 2"/>
          <p:cNvPicPr>
            <a:picLocks noChangeAspect="1" noChangeArrowheads="1"/>
          </p:cNvPicPr>
          <p:nvPr/>
        </p:nvPicPr>
        <p:blipFill>
          <a:blip r:embed="rId3" cstate="print"/>
          <a:srcRect/>
          <a:stretch>
            <a:fillRect/>
          </a:stretch>
        </p:blipFill>
        <p:spPr bwMode="auto">
          <a:xfrm>
            <a:off x="8136467" y="5257800"/>
            <a:ext cx="762000" cy="762000"/>
          </a:xfrm>
          <a:prstGeom prst="rect">
            <a:avLst/>
          </a:prstGeom>
          <a:noFill/>
          <a:ln w="9525">
            <a:noFill/>
            <a:miter lim="800000"/>
            <a:headEnd/>
            <a:tailEnd/>
          </a:ln>
          <a:effectLst/>
        </p:spPr>
      </p:pic>
      <p:pic>
        <p:nvPicPr>
          <p:cNvPr id="38" name="Picture 2"/>
          <p:cNvPicPr>
            <a:picLocks noChangeAspect="1" noChangeArrowheads="1"/>
          </p:cNvPicPr>
          <p:nvPr/>
        </p:nvPicPr>
        <p:blipFill>
          <a:blip r:embed="rId3" cstate="print"/>
          <a:srcRect/>
          <a:stretch>
            <a:fillRect/>
          </a:stretch>
        </p:blipFill>
        <p:spPr bwMode="auto">
          <a:xfrm>
            <a:off x="3462866" y="5257800"/>
            <a:ext cx="762000" cy="762000"/>
          </a:xfrm>
          <a:prstGeom prst="rect">
            <a:avLst/>
          </a:prstGeom>
          <a:noFill/>
          <a:ln w="9525">
            <a:noFill/>
            <a:miter lim="800000"/>
            <a:headEnd/>
            <a:tailEnd/>
          </a:ln>
          <a:effectLst/>
        </p:spPr>
      </p:pic>
      <p:cxnSp>
        <p:nvCxnSpPr>
          <p:cNvPr id="41" name="Straight Connector 40"/>
          <p:cNvCxnSpPr>
            <a:stCxn id="5" idx="4"/>
          </p:cNvCxnSpPr>
          <p:nvPr/>
        </p:nvCxnSpPr>
        <p:spPr bwMode="auto">
          <a:xfrm>
            <a:off x="2106576" y="4572000"/>
            <a:ext cx="179424" cy="838200"/>
          </a:xfrm>
          <a:prstGeom prst="line">
            <a:avLst/>
          </a:prstGeom>
          <a:noFill/>
          <a:ln w="38100" cap="flat" cmpd="sng" algn="ctr">
            <a:solidFill>
              <a:srgbClr val="000000"/>
            </a:solidFill>
            <a:prstDash val="solid"/>
            <a:round/>
            <a:headEnd type="none" w="med" len="med"/>
            <a:tailEnd type="none" w="med" len="med"/>
          </a:ln>
          <a:effectLst/>
        </p:spPr>
      </p:cxnSp>
      <p:cxnSp>
        <p:nvCxnSpPr>
          <p:cNvPr id="47" name="Straight Connector 46"/>
          <p:cNvCxnSpPr>
            <a:stCxn id="16" idx="4"/>
          </p:cNvCxnSpPr>
          <p:nvPr/>
        </p:nvCxnSpPr>
        <p:spPr bwMode="auto">
          <a:xfrm flipH="1">
            <a:off x="2286000" y="4572000"/>
            <a:ext cx="2335176" cy="838200"/>
          </a:xfrm>
          <a:prstGeom prst="line">
            <a:avLst/>
          </a:prstGeom>
          <a:noFill/>
          <a:ln w="38100" cap="flat" cmpd="sng" algn="ctr">
            <a:solidFill>
              <a:srgbClr val="000000"/>
            </a:solidFill>
            <a:prstDash val="solid"/>
            <a:round/>
            <a:headEnd type="none" w="med" len="med"/>
            <a:tailEnd type="none" w="med" len="med"/>
          </a:ln>
          <a:effectLst/>
        </p:spPr>
      </p:cxnSp>
      <p:cxnSp>
        <p:nvCxnSpPr>
          <p:cNvPr id="50" name="Straight Connector 49"/>
          <p:cNvCxnSpPr>
            <a:stCxn id="10" idx="4"/>
          </p:cNvCxnSpPr>
          <p:nvPr/>
        </p:nvCxnSpPr>
        <p:spPr bwMode="auto">
          <a:xfrm>
            <a:off x="2944776" y="4572000"/>
            <a:ext cx="941424" cy="838200"/>
          </a:xfrm>
          <a:prstGeom prst="line">
            <a:avLst/>
          </a:prstGeom>
          <a:noFill/>
          <a:ln w="38100" cap="flat" cmpd="sng" algn="ctr">
            <a:solidFill>
              <a:srgbClr val="000000"/>
            </a:solidFill>
            <a:prstDash val="solid"/>
            <a:round/>
            <a:headEnd type="none" w="med" len="med"/>
            <a:tailEnd type="none" w="med" len="med"/>
          </a:ln>
          <a:effectLst/>
        </p:spPr>
      </p:cxnSp>
      <p:cxnSp>
        <p:nvCxnSpPr>
          <p:cNvPr id="53" name="Straight Connector 52"/>
          <p:cNvCxnSpPr>
            <a:stCxn id="10" idx="4"/>
          </p:cNvCxnSpPr>
          <p:nvPr/>
        </p:nvCxnSpPr>
        <p:spPr bwMode="auto">
          <a:xfrm>
            <a:off x="2944776" y="4572000"/>
            <a:ext cx="103224" cy="838200"/>
          </a:xfrm>
          <a:prstGeom prst="line">
            <a:avLst/>
          </a:prstGeom>
          <a:noFill/>
          <a:ln w="38100" cap="flat" cmpd="sng" algn="ctr">
            <a:solidFill>
              <a:srgbClr val="000000"/>
            </a:solidFill>
            <a:prstDash val="solid"/>
            <a:round/>
            <a:headEnd type="none" w="med" len="med"/>
            <a:tailEnd type="none" w="med" len="med"/>
          </a:ln>
          <a:effectLst/>
        </p:spPr>
      </p:cxnSp>
      <p:cxnSp>
        <p:nvCxnSpPr>
          <p:cNvPr id="56" name="Straight Connector 55"/>
          <p:cNvCxnSpPr>
            <a:stCxn id="22" idx="4"/>
          </p:cNvCxnSpPr>
          <p:nvPr/>
        </p:nvCxnSpPr>
        <p:spPr bwMode="auto">
          <a:xfrm flipH="1">
            <a:off x="3048000" y="4572000"/>
            <a:ext cx="4036781" cy="838200"/>
          </a:xfrm>
          <a:prstGeom prst="line">
            <a:avLst/>
          </a:prstGeom>
          <a:noFill/>
          <a:ln w="38100" cap="flat" cmpd="sng" algn="ctr">
            <a:solidFill>
              <a:srgbClr val="000000"/>
            </a:solidFill>
            <a:prstDash val="solid"/>
            <a:round/>
            <a:headEnd type="none" w="med" len="med"/>
            <a:tailEnd type="none" w="med" len="med"/>
          </a:ln>
          <a:effectLst/>
        </p:spPr>
      </p:cxnSp>
      <p:cxnSp>
        <p:nvCxnSpPr>
          <p:cNvPr id="59" name="Straight Connector 58"/>
          <p:cNvCxnSpPr>
            <a:stCxn id="17" idx="4"/>
          </p:cNvCxnSpPr>
          <p:nvPr/>
        </p:nvCxnSpPr>
        <p:spPr bwMode="auto">
          <a:xfrm flipH="1">
            <a:off x="4648200" y="4572000"/>
            <a:ext cx="811176" cy="838200"/>
          </a:xfrm>
          <a:prstGeom prst="line">
            <a:avLst/>
          </a:prstGeom>
          <a:noFill/>
          <a:ln w="38100" cap="flat" cmpd="sng" algn="ctr">
            <a:solidFill>
              <a:srgbClr val="000000"/>
            </a:solidFill>
            <a:prstDash val="solid"/>
            <a:round/>
            <a:headEnd type="none" w="med" len="med"/>
            <a:tailEnd type="none" w="med" len="med"/>
          </a:ln>
          <a:effectLst/>
        </p:spPr>
      </p:cxnSp>
      <p:cxnSp>
        <p:nvCxnSpPr>
          <p:cNvPr id="62" name="Straight Connector 61"/>
          <p:cNvCxnSpPr>
            <a:stCxn id="11" idx="4"/>
          </p:cNvCxnSpPr>
          <p:nvPr/>
        </p:nvCxnSpPr>
        <p:spPr bwMode="auto">
          <a:xfrm>
            <a:off x="3782976" y="4572000"/>
            <a:ext cx="1627224" cy="838200"/>
          </a:xfrm>
          <a:prstGeom prst="line">
            <a:avLst/>
          </a:prstGeom>
          <a:noFill/>
          <a:ln w="38100" cap="flat" cmpd="sng" algn="ctr">
            <a:solidFill>
              <a:srgbClr val="000000"/>
            </a:solidFill>
            <a:prstDash val="solid"/>
            <a:round/>
            <a:headEnd type="none" w="med" len="med"/>
            <a:tailEnd type="none" w="med" len="med"/>
          </a:ln>
          <a:effectLst/>
        </p:spPr>
      </p:cxnSp>
      <p:cxnSp>
        <p:nvCxnSpPr>
          <p:cNvPr id="65" name="Straight Connector 64"/>
          <p:cNvCxnSpPr>
            <a:stCxn id="22" idx="4"/>
          </p:cNvCxnSpPr>
          <p:nvPr/>
        </p:nvCxnSpPr>
        <p:spPr bwMode="auto">
          <a:xfrm flipH="1">
            <a:off x="6172200" y="4572000"/>
            <a:ext cx="912581" cy="838200"/>
          </a:xfrm>
          <a:prstGeom prst="line">
            <a:avLst/>
          </a:prstGeom>
          <a:noFill/>
          <a:ln w="38100" cap="flat" cmpd="sng" algn="ctr">
            <a:solidFill>
              <a:srgbClr val="000000"/>
            </a:solidFill>
            <a:prstDash val="solid"/>
            <a:round/>
            <a:headEnd type="none" w="med" len="med"/>
            <a:tailEnd type="none" w="med" len="med"/>
          </a:ln>
          <a:effectLst/>
        </p:spPr>
      </p:cxnSp>
      <p:cxnSp>
        <p:nvCxnSpPr>
          <p:cNvPr id="68" name="Straight Connector 67"/>
          <p:cNvCxnSpPr>
            <a:stCxn id="24" idx="4"/>
          </p:cNvCxnSpPr>
          <p:nvPr/>
        </p:nvCxnSpPr>
        <p:spPr bwMode="auto">
          <a:xfrm flipH="1">
            <a:off x="8458200" y="4572000"/>
            <a:ext cx="302981" cy="838200"/>
          </a:xfrm>
          <a:prstGeom prst="line">
            <a:avLst/>
          </a:prstGeom>
          <a:noFill/>
          <a:ln w="38100" cap="flat" cmpd="sng" algn="ctr">
            <a:solidFill>
              <a:srgbClr val="000000"/>
            </a:solidFill>
            <a:prstDash val="solid"/>
            <a:round/>
            <a:headEnd type="none" w="med" len="med"/>
            <a:tailEnd type="none" w="med" len="med"/>
          </a:ln>
          <a:effectLst/>
        </p:spPr>
      </p:cxnSp>
      <p:cxnSp>
        <p:nvCxnSpPr>
          <p:cNvPr id="71" name="Straight Connector 70"/>
          <p:cNvCxnSpPr>
            <a:stCxn id="23" idx="4"/>
          </p:cNvCxnSpPr>
          <p:nvPr/>
        </p:nvCxnSpPr>
        <p:spPr bwMode="auto">
          <a:xfrm flipH="1">
            <a:off x="6934200" y="4572000"/>
            <a:ext cx="988781" cy="838200"/>
          </a:xfrm>
          <a:prstGeom prst="line">
            <a:avLst/>
          </a:prstGeom>
          <a:noFill/>
          <a:ln w="38100" cap="flat" cmpd="sng" algn="ctr">
            <a:solidFill>
              <a:srgbClr val="000000"/>
            </a:solidFill>
            <a:prstDash val="solid"/>
            <a:round/>
            <a:headEnd type="none" w="med" len="med"/>
            <a:tailEnd type="none" w="med" len="med"/>
          </a:ln>
          <a:effectLst/>
        </p:spPr>
      </p:cxnSp>
      <p:cxnSp>
        <p:nvCxnSpPr>
          <p:cNvPr id="74" name="Straight Connector 73"/>
          <p:cNvCxnSpPr>
            <a:stCxn id="17" idx="4"/>
          </p:cNvCxnSpPr>
          <p:nvPr/>
        </p:nvCxnSpPr>
        <p:spPr bwMode="auto">
          <a:xfrm>
            <a:off x="5459376" y="4572000"/>
            <a:ext cx="1474824" cy="838200"/>
          </a:xfrm>
          <a:prstGeom prst="line">
            <a:avLst/>
          </a:prstGeom>
          <a:noFill/>
          <a:ln w="38100" cap="flat" cmpd="sng" algn="ctr">
            <a:solidFill>
              <a:srgbClr val="000000"/>
            </a:solidFill>
            <a:prstDash val="solid"/>
            <a:round/>
            <a:headEnd type="none" w="med" len="med"/>
            <a:tailEnd type="none" w="med" len="med"/>
          </a:ln>
          <a:effectLst/>
        </p:spPr>
      </p:cxnSp>
      <p:cxnSp>
        <p:nvCxnSpPr>
          <p:cNvPr id="78" name="Straight Connector 77"/>
          <p:cNvCxnSpPr>
            <a:stCxn id="18" idx="4"/>
          </p:cNvCxnSpPr>
          <p:nvPr/>
        </p:nvCxnSpPr>
        <p:spPr bwMode="auto">
          <a:xfrm>
            <a:off x="6297576" y="4572000"/>
            <a:ext cx="1474824" cy="838200"/>
          </a:xfrm>
          <a:prstGeom prst="line">
            <a:avLst/>
          </a:prstGeom>
          <a:noFill/>
          <a:ln w="38100" cap="flat" cmpd="sng" algn="ctr">
            <a:solidFill>
              <a:srgbClr val="000000"/>
            </a:solidFill>
            <a:prstDash val="solid"/>
            <a:round/>
            <a:headEnd type="none" w="med" len="med"/>
            <a:tailEnd type="none" w="med" len="med"/>
          </a:ln>
          <a:effectLst/>
        </p:spPr>
      </p:cxnSp>
      <p:sp>
        <p:nvSpPr>
          <p:cNvPr id="81" name="Rectangle 80"/>
          <p:cNvSpPr/>
          <p:nvPr/>
        </p:nvSpPr>
        <p:spPr>
          <a:xfrm>
            <a:off x="152400" y="5257800"/>
            <a:ext cx="1450287" cy="707886"/>
          </a:xfrm>
          <a:prstGeom prst="rect">
            <a:avLst/>
          </a:prstGeom>
        </p:spPr>
        <p:txBody>
          <a:bodyPr wrap="none">
            <a:spAutoFit/>
          </a:bodyPr>
          <a:lstStyle/>
          <a:p>
            <a:r>
              <a:rPr lang="en-US" sz="2000" b="1" dirty="0">
                <a:latin typeface="+mn-lt"/>
              </a:rPr>
              <a:t>c</a:t>
            </a:r>
            <a:r>
              <a:rPr lang="en-US" sz="2000" b="1" dirty="0" smtClean="0">
                <a:latin typeface="+mn-lt"/>
              </a:rPr>
              <a:t>andidate</a:t>
            </a:r>
          </a:p>
          <a:p>
            <a:r>
              <a:rPr lang="en-US" sz="2000" b="1" dirty="0" smtClean="0">
                <a:latin typeface="+mn-lt"/>
              </a:rPr>
              <a:t>papers</a:t>
            </a:r>
            <a:endParaRPr lang="en-US" sz="2000" dirty="0">
              <a:latin typeface="+mn-lt"/>
            </a:endParaRPr>
          </a:p>
        </p:txBody>
      </p:sp>
      <p:cxnSp>
        <p:nvCxnSpPr>
          <p:cNvPr id="51" name="Straight Connector 50"/>
          <p:cNvCxnSpPr>
            <a:stCxn id="16" idx="4"/>
          </p:cNvCxnSpPr>
          <p:nvPr/>
        </p:nvCxnSpPr>
        <p:spPr bwMode="auto">
          <a:xfrm>
            <a:off x="4621176" y="4572000"/>
            <a:ext cx="27024" cy="838200"/>
          </a:xfrm>
          <a:prstGeom prst="line">
            <a:avLst/>
          </a:prstGeom>
          <a:noFill/>
          <a:ln w="38100" cap="flat" cmpd="sng" algn="ctr">
            <a:solidFill>
              <a:srgbClr val="000000"/>
            </a:solidFill>
            <a:prstDash val="solid"/>
            <a:round/>
            <a:headEnd type="none" w="med" len="med"/>
            <a:tailEnd type="none" w="med" len="med"/>
          </a:ln>
          <a:effectLst/>
        </p:spPr>
      </p:cxnSp>
      <p:cxnSp>
        <p:nvCxnSpPr>
          <p:cNvPr id="54" name="Straight Connector 53"/>
          <p:cNvCxnSpPr/>
          <p:nvPr/>
        </p:nvCxnSpPr>
        <p:spPr bwMode="auto">
          <a:xfrm flipH="1">
            <a:off x="5410200" y="4572000"/>
            <a:ext cx="887376" cy="838200"/>
          </a:xfrm>
          <a:prstGeom prst="line">
            <a:avLst/>
          </a:prstGeom>
          <a:noFill/>
          <a:ln w="38100" cap="flat" cmpd="sng" algn="ctr">
            <a:solidFill>
              <a:srgbClr val="000000"/>
            </a:solidFill>
            <a:prstDash val="solid"/>
            <a:round/>
            <a:headEnd type="none" w="med" len="med"/>
            <a:tailEnd type="none" w="med" len="med"/>
          </a:ln>
          <a:effectLst/>
        </p:spPr>
      </p:cxnSp>
      <p:sp>
        <p:nvSpPr>
          <p:cNvPr id="58" name="Rectangle 57"/>
          <p:cNvSpPr/>
          <p:nvPr/>
        </p:nvSpPr>
        <p:spPr>
          <a:xfrm>
            <a:off x="152400" y="4648200"/>
            <a:ext cx="1369886" cy="400110"/>
          </a:xfrm>
          <a:prstGeom prst="rect">
            <a:avLst/>
          </a:prstGeom>
        </p:spPr>
        <p:txBody>
          <a:bodyPr wrap="none">
            <a:spAutoFit/>
          </a:bodyPr>
          <a:lstStyle/>
          <a:p>
            <a:r>
              <a:rPr lang="en-US" sz="2000" b="1" dirty="0" smtClean="0">
                <a:latin typeface="+mn-lt"/>
              </a:rPr>
              <a:t>influence</a:t>
            </a:r>
            <a:endParaRPr lang="en-US" sz="2000" dirty="0">
              <a:latin typeface="+mn-lt"/>
            </a:endParaRPr>
          </a:p>
        </p:txBody>
      </p:sp>
      <p:sp>
        <p:nvSpPr>
          <p:cNvPr id="29" name="Rectangle 28"/>
          <p:cNvSpPr/>
          <p:nvPr/>
        </p:nvSpPr>
        <p:spPr bwMode="auto">
          <a:xfrm>
            <a:off x="4280712" y="5257800"/>
            <a:ext cx="685800" cy="762000"/>
          </a:xfrm>
          <a:prstGeom prst="rect">
            <a:avLst/>
          </a:prstGeom>
          <a:noFill/>
          <a:ln w="76200" cap="flat" cmpd="sng" algn="ctr">
            <a:solidFill>
              <a:srgbClr val="3C88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112" charset="0"/>
            </a:endParaRPr>
          </a:p>
        </p:txBody>
      </p:sp>
      <p:sp>
        <p:nvSpPr>
          <p:cNvPr id="60" name="Rectangle 59"/>
          <p:cNvSpPr/>
          <p:nvPr/>
        </p:nvSpPr>
        <p:spPr bwMode="auto">
          <a:xfrm>
            <a:off x="1959048" y="5257800"/>
            <a:ext cx="685800" cy="762000"/>
          </a:xfrm>
          <a:prstGeom prst="rect">
            <a:avLst/>
          </a:prstGeom>
          <a:noFill/>
          <a:ln w="76200" cap="flat" cmpd="sng" algn="ctr">
            <a:solidFill>
              <a:srgbClr val="3C88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112" charset="0"/>
            </a:endParaRPr>
          </a:p>
        </p:txBody>
      </p:sp>
    </p:spTree>
    <p:extLst>
      <p:ext uri="{BB962C8B-B14F-4D97-AF65-F5344CB8AC3E}">
        <p14:creationId xmlns:p14="http://schemas.microsoft.com/office/powerpoint/2010/main" val="22731775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endCondLst>
                                    <p:cond evt="onNext" delay="0">
                                      <p:tgtEl>
                                        <p:sldTgt/>
                                      </p:tgtEl>
                                    </p:cond>
                                  </p:endCondLst>
                                  <p:childTnLst>
                                    <p:set>
                                      <p:cBhvr rctx="PPT">
                                        <p:cTn id="6" dur="indefinite"/>
                                        <p:tgtEl>
                                          <p:spTgt spid="5"/>
                                        </p:tgtEl>
                                        <p:attrNameLst>
                                          <p:attrName>style.opacity</p:attrName>
                                        </p:attrNameLst>
                                      </p:cBhvr>
                                      <p:to>
                                        <p:strVal val="0.5"/>
                                      </p:to>
                                    </p:set>
                                    <p:animEffect filter="image" prLst="opacity: 0.5">
                                      <p:cBhvr rctx="IE">
                                        <p:cTn id="7" dur="indefinite"/>
                                        <p:tgtEl>
                                          <p:spTgt spid="5"/>
                                        </p:tgtEl>
                                      </p:cBhvr>
                                    </p:animEffect>
                                  </p:childTnLst>
                                </p:cTn>
                              </p:par>
                              <p:par>
                                <p:cTn id="8" presetID="9" presetClass="emph" presetSubtype="0" grpId="0" nodeType="withEffect">
                                  <p:stCondLst>
                                    <p:cond delay="0"/>
                                  </p:stCondLst>
                                  <p:childTnLst>
                                    <p:set>
                                      <p:cBhvr rctx="PPT">
                                        <p:cTn id="9" dur="indefinite"/>
                                        <p:tgtEl>
                                          <p:spTgt spid="10"/>
                                        </p:tgtEl>
                                        <p:attrNameLst>
                                          <p:attrName>style.opacity</p:attrName>
                                        </p:attrNameLst>
                                      </p:cBhvr>
                                      <p:to>
                                        <p:strVal val="0.5"/>
                                      </p:to>
                                    </p:set>
                                    <p:animEffect filter="image" prLst="opacity: 0.5">
                                      <p:cBhvr rctx="IE">
                                        <p:cTn id="10" dur="indefinite"/>
                                        <p:tgtEl>
                                          <p:spTgt spid="10"/>
                                        </p:tgtEl>
                                      </p:cBhvr>
                                    </p:animEffect>
                                  </p:childTnLst>
                                </p:cTn>
                              </p:par>
                              <p:par>
                                <p:cTn id="11" presetID="9" presetClass="emph" presetSubtype="0" grpId="0" nodeType="withEffect">
                                  <p:stCondLst>
                                    <p:cond delay="0"/>
                                  </p:stCondLst>
                                  <p:childTnLst>
                                    <p:set>
                                      <p:cBhvr rctx="PPT">
                                        <p:cTn id="12" dur="indefinite"/>
                                        <p:tgtEl>
                                          <p:spTgt spid="11"/>
                                        </p:tgtEl>
                                        <p:attrNameLst>
                                          <p:attrName>style.opacity</p:attrName>
                                        </p:attrNameLst>
                                      </p:cBhvr>
                                      <p:to>
                                        <p:strVal val="0.5"/>
                                      </p:to>
                                    </p:set>
                                    <p:animEffect filter="image" prLst="opacity: 0.5">
                                      <p:cBhvr rctx="IE">
                                        <p:cTn id="13" dur="indefinite"/>
                                        <p:tgtEl>
                                          <p:spTgt spid="11"/>
                                        </p:tgtEl>
                                      </p:cBhvr>
                                    </p:animEffect>
                                  </p:childTnLst>
                                </p:cTn>
                              </p:par>
                              <p:par>
                                <p:cTn id="14" presetID="9" presetClass="emph" presetSubtype="0" grpId="0" nodeType="withEffect">
                                  <p:stCondLst>
                                    <p:cond delay="0"/>
                                  </p:stCondLst>
                                  <p:endCondLst>
                                    <p:cond evt="onNext" delay="0">
                                      <p:tgtEl>
                                        <p:sldTgt/>
                                      </p:tgtEl>
                                    </p:cond>
                                  </p:endCondLst>
                                  <p:childTnLst>
                                    <p:set>
                                      <p:cBhvr rctx="PPT">
                                        <p:cTn id="15" dur="indefinite"/>
                                        <p:tgtEl>
                                          <p:spTgt spid="12"/>
                                        </p:tgtEl>
                                        <p:attrNameLst>
                                          <p:attrName>style.opacity</p:attrName>
                                        </p:attrNameLst>
                                      </p:cBhvr>
                                      <p:to>
                                        <p:strVal val="0.5"/>
                                      </p:to>
                                    </p:set>
                                    <p:animEffect filter="image" prLst="opacity: 0.5">
                                      <p:cBhvr rctx="IE">
                                        <p:cTn id="16" dur="indefinite"/>
                                        <p:tgtEl>
                                          <p:spTgt spid="12"/>
                                        </p:tgtEl>
                                      </p:cBhvr>
                                    </p:animEffect>
                                  </p:childTnLst>
                                </p:cTn>
                              </p:par>
                              <p:par>
                                <p:cTn id="17" presetID="9" presetClass="emph" presetSubtype="0" grpId="0" nodeType="withEffect">
                                  <p:stCondLst>
                                    <p:cond delay="0"/>
                                  </p:stCondLst>
                                  <p:childTnLst>
                                    <p:set>
                                      <p:cBhvr rctx="PPT">
                                        <p:cTn id="18" dur="indefinite"/>
                                        <p:tgtEl>
                                          <p:spTgt spid="14"/>
                                        </p:tgtEl>
                                        <p:attrNameLst>
                                          <p:attrName>style.opacity</p:attrName>
                                        </p:attrNameLst>
                                      </p:cBhvr>
                                      <p:to>
                                        <p:strVal val="0.5"/>
                                      </p:to>
                                    </p:set>
                                    <p:animEffect filter="image" prLst="opacity: 0.5">
                                      <p:cBhvr rctx="IE">
                                        <p:cTn id="19" dur="indefinite"/>
                                        <p:tgtEl>
                                          <p:spTgt spid="14"/>
                                        </p:tgtEl>
                                      </p:cBhvr>
                                    </p:animEffect>
                                  </p:childTnLst>
                                </p:cTn>
                              </p:par>
                              <p:par>
                                <p:cTn id="20" presetID="9" presetClass="emph" presetSubtype="0" grpId="0" nodeType="withEffect">
                                  <p:stCondLst>
                                    <p:cond delay="0"/>
                                  </p:stCondLst>
                                  <p:childTnLst>
                                    <p:set>
                                      <p:cBhvr rctx="PPT">
                                        <p:cTn id="21" dur="indefinite"/>
                                        <p:tgtEl>
                                          <p:spTgt spid="15"/>
                                        </p:tgtEl>
                                        <p:attrNameLst>
                                          <p:attrName>style.opacity</p:attrName>
                                        </p:attrNameLst>
                                      </p:cBhvr>
                                      <p:to>
                                        <p:strVal val="0.5"/>
                                      </p:to>
                                    </p:set>
                                    <p:animEffect filter="image" prLst="opacity: 0.5">
                                      <p:cBhvr rctx="IE">
                                        <p:cTn id="22" dur="indefinite"/>
                                        <p:tgtEl>
                                          <p:spTgt spid="15"/>
                                        </p:tgtEl>
                                      </p:cBhvr>
                                    </p:animEffect>
                                  </p:childTnLst>
                                </p:cTn>
                              </p:par>
                              <p:par>
                                <p:cTn id="23" presetID="9" presetClass="emph" presetSubtype="0" grpId="0" nodeType="withEffect">
                                  <p:stCondLst>
                                    <p:cond delay="0"/>
                                  </p:stCondLst>
                                  <p:childTnLst>
                                    <p:set>
                                      <p:cBhvr rctx="PPT">
                                        <p:cTn id="24" dur="indefinite"/>
                                        <p:tgtEl>
                                          <p:spTgt spid="18"/>
                                        </p:tgtEl>
                                        <p:attrNameLst>
                                          <p:attrName>style.opacity</p:attrName>
                                        </p:attrNameLst>
                                      </p:cBhvr>
                                      <p:to>
                                        <p:strVal val="0.5"/>
                                      </p:to>
                                    </p:set>
                                    <p:animEffect filter="image" prLst="opacity: 0.5">
                                      <p:cBhvr rctx="IE">
                                        <p:cTn id="25" dur="indefinite"/>
                                        <p:tgtEl>
                                          <p:spTgt spid="18"/>
                                        </p:tgtEl>
                                      </p:cBhvr>
                                    </p:animEffect>
                                  </p:childTnLst>
                                </p:cTn>
                              </p:par>
                              <p:par>
                                <p:cTn id="26" presetID="9" presetClass="emph" presetSubtype="0" grpId="0" nodeType="withEffect">
                                  <p:stCondLst>
                                    <p:cond delay="0"/>
                                  </p:stCondLst>
                                  <p:childTnLst>
                                    <p:set>
                                      <p:cBhvr rctx="PPT">
                                        <p:cTn id="27" dur="indefinite"/>
                                        <p:tgtEl>
                                          <p:spTgt spid="21"/>
                                        </p:tgtEl>
                                        <p:attrNameLst>
                                          <p:attrName>style.opacity</p:attrName>
                                        </p:attrNameLst>
                                      </p:cBhvr>
                                      <p:to>
                                        <p:strVal val="0.5"/>
                                      </p:to>
                                    </p:set>
                                    <p:animEffect filter="image" prLst="opacity: 0.5">
                                      <p:cBhvr rctx="IE">
                                        <p:cTn id="28" dur="indefinite"/>
                                        <p:tgtEl>
                                          <p:spTgt spid="21"/>
                                        </p:tgtEl>
                                      </p:cBhvr>
                                    </p:animEffect>
                                  </p:childTnLst>
                                </p:cTn>
                              </p:par>
                              <p:par>
                                <p:cTn id="29" presetID="9" presetClass="emph" presetSubtype="0" grpId="0" nodeType="withEffect">
                                  <p:stCondLst>
                                    <p:cond delay="0"/>
                                  </p:stCondLst>
                                  <p:childTnLst>
                                    <p:set>
                                      <p:cBhvr rctx="PPT">
                                        <p:cTn id="30" dur="indefinite"/>
                                        <p:tgtEl>
                                          <p:spTgt spid="22"/>
                                        </p:tgtEl>
                                        <p:attrNameLst>
                                          <p:attrName>style.opacity</p:attrName>
                                        </p:attrNameLst>
                                      </p:cBhvr>
                                      <p:to>
                                        <p:strVal val="0.5"/>
                                      </p:to>
                                    </p:set>
                                    <p:animEffect filter="image" prLst="opacity: 0.5">
                                      <p:cBhvr rctx="IE">
                                        <p:cTn id="31" dur="indefinite"/>
                                        <p:tgtEl>
                                          <p:spTgt spid="22"/>
                                        </p:tgtEl>
                                      </p:cBhvr>
                                    </p:animEffect>
                                  </p:childTnLst>
                                </p:cTn>
                              </p:par>
                              <p:par>
                                <p:cTn id="32" presetID="9" presetClass="emph" presetSubtype="0" grpId="0" nodeType="withEffect">
                                  <p:stCondLst>
                                    <p:cond delay="0"/>
                                  </p:stCondLst>
                                  <p:childTnLst>
                                    <p:set>
                                      <p:cBhvr rctx="PPT">
                                        <p:cTn id="33" dur="indefinite"/>
                                        <p:tgtEl>
                                          <p:spTgt spid="23"/>
                                        </p:tgtEl>
                                        <p:attrNameLst>
                                          <p:attrName>style.opacity</p:attrName>
                                        </p:attrNameLst>
                                      </p:cBhvr>
                                      <p:to>
                                        <p:strVal val="0.5"/>
                                      </p:to>
                                    </p:set>
                                    <p:animEffect filter="image" prLst="opacity: 0.5">
                                      <p:cBhvr rctx="IE">
                                        <p:cTn id="34" dur="indefinite"/>
                                        <p:tgtEl>
                                          <p:spTgt spid="23"/>
                                        </p:tgtEl>
                                      </p:cBhvr>
                                    </p:animEffect>
                                  </p:childTnLst>
                                </p:cTn>
                              </p:par>
                              <p:par>
                                <p:cTn id="35" presetID="9" presetClass="emph" presetSubtype="0" grpId="0" nodeType="withEffect">
                                  <p:stCondLst>
                                    <p:cond delay="0"/>
                                  </p:stCondLst>
                                  <p:childTnLst>
                                    <p:set>
                                      <p:cBhvr rctx="PPT">
                                        <p:cTn id="36" dur="indefinite"/>
                                        <p:tgtEl>
                                          <p:spTgt spid="24"/>
                                        </p:tgtEl>
                                        <p:attrNameLst>
                                          <p:attrName>style.opacity</p:attrName>
                                        </p:attrNameLst>
                                      </p:cBhvr>
                                      <p:to>
                                        <p:strVal val="0.5"/>
                                      </p:to>
                                    </p:set>
                                    <p:animEffect filter="image" prLst="opacity: 0.5">
                                      <p:cBhvr rctx="IE">
                                        <p:cTn id="37" dur="indefinite"/>
                                        <p:tgtEl>
                                          <p:spTgt spid="24"/>
                                        </p:tgtEl>
                                      </p:cBhvr>
                                    </p:animEffect>
                                  </p:childTnLst>
                                </p:cTn>
                              </p:par>
                              <p:par>
                                <p:cTn id="38" presetID="9" presetClass="emph" presetSubtype="0" grpId="0" nodeType="withEffect">
                                  <p:stCondLst>
                                    <p:cond delay="0"/>
                                  </p:stCondLst>
                                  <p:childTnLst>
                                    <p:set>
                                      <p:cBhvr rctx="PPT">
                                        <p:cTn id="39" dur="indefinite"/>
                                        <p:tgtEl>
                                          <p:spTgt spid="25"/>
                                        </p:tgtEl>
                                        <p:attrNameLst>
                                          <p:attrName>style.opacity</p:attrName>
                                        </p:attrNameLst>
                                      </p:cBhvr>
                                      <p:to>
                                        <p:strVal val="0.5"/>
                                      </p:to>
                                    </p:set>
                                    <p:animEffect filter="image" prLst="opacity: 0.5">
                                      <p:cBhvr rctx="IE">
                                        <p:cTn id="40" dur="indefinite"/>
                                        <p:tgtEl>
                                          <p:spTgt spid="25"/>
                                        </p:tgtEl>
                                      </p:cBhvr>
                                    </p:animEffect>
                                  </p:childTnLst>
                                </p:cTn>
                              </p:par>
                              <p:par>
                                <p:cTn id="41" presetID="9" presetClass="emph" presetSubtype="0" grpId="0" nodeType="withEffect">
                                  <p:stCondLst>
                                    <p:cond delay="0"/>
                                  </p:stCondLst>
                                  <p:childTnLst>
                                    <p:set>
                                      <p:cBhvr rctx="PPT">
                                        <p:cTn id="42" dur="indefinite"/>
                                        <p:tgtEl>
                                          <p:spTgt spid="26"/>
                                        </p:tgtEl>
                                        <p:attrNameLst>
                                          <p:attrName>style.opacity</p:attrName>
                                        </p:attrNameLst>
                                      </p:cBhvr>
                                      <p:to>
                                        <p:strVal val="0.5"/>
                                      </p:to>
                                    </p:set>
                                    <p:animEffect filter="image" prLst="opacity: 0.5">
                                      <p:cBhvr rctx="IE">
                                        <p:cTn id="43" dur="indefinite"/>
                                        <p:tgtEl>
                                          <p:spTgt spid="26"/>
                                        </p:tgtEl>
                                      </p:cBhvr>
                                    </p:animEffect>
                                  </p:childTnLst>
                                </p:cTn>
                              </p:par>
                              <p:par>
                                <p:cTn id="44" presetID="9" presetClass="emph" presetSubtype="0" grpId="0" nodeType="withEffect">
                                  <p:stCondLst>
                                    <p:cond delay="0"/>
                                  </p:stCondLst>
                                  <p:childTnLst>
                                    <p:set>
                                      <p:cBhvr rctx="PPT">
                                        <p:cTn id="45" dur="indefinite"/>
                                        <p:tgtEl>
                                          <p:spTgt spid="27"/>
                                        </p:tgtEl>
                                        <p:attrNameLst>
                                          <p:attrName>style.opacity</p:attrName>
                                        </p:attrNameLst>
                                      </p:cBhvr>
                                      <p:to>
                                        <p:strVal val="0.5"/>
                                      </p:to>
                                    </p:set>
                                    <p:animEffect filter="image" prLst="opacity: 0.5">
                                      <p:cBhvr rctx="IE">
                                        <p:cTn id="46" dur="indefinite"/>
                                        <p:tgtEl>
                                          <p:spTgt spid="27"/>
                                        </p:tgtEl>
                                      </p:cBhvr>
                                    </p:animEffect>
                                  </p:childTnLst>
                                </p:cTn>
                              </p:par>
                              <p:par>
                                <p:cTn id="47" presetID="9" presetClass="emph" presetSubtype="0" nodeType="withEffect">
                                  <p:stCondLst>
                                    <p:cond delay="0"/>
                                  </p:stCondLst>
                                  <p:endCondLst>
                                    <p:cond evt="onNext" delay="0">
                                      <p:tgtEl>
                                        <p:sldTgt/>
                                      </p:tgtEl>
                                    </p:cond>
                                  </p:endCondLst>
                                  <p:childTnLst>
                                    <p:set>
                                      <p:cBhvr rctx="PPT">
                                        <p:cTn id="48" dur="indefinite"/>
                                        <p:tgtEl>
                                          <p:spTgt spid="30"/>
                                        </p:tgtEl>
                                        <p:attrNameLst>
                                          <p:attrName>style.opacity</p:attrName>
                                        </p:attrNameLst>
                                      </p:cBhvr>
                                      <p:to>
                                        <p:strVal val="0.5"/>
                                      </p:to>
                                    </p:set>
                                    <p:animEffect filter="image" prLst="opacity: 0.5">
                                      <p:cBhvr rctx="IE">
                                        <p:cTn id="49" dur="indefinite"/>
                                        <p:tgtEl>
                                          <p:spTgt spid="30"/>
                                        </p:tgtEl>
                                      </p:cBhvr>
                                    </p:animEffect>
                                  </p:childTnLst>
                                </p:cTn>
                              </p:par>
                              <p:par>
                                <p:cTn id="50" presetID="9" presetClass="emph" presetSubtype="0" nodeType="withEffect">
                                  <p:stCondLst>
                                    <p:cond delay="0"/>
                                  </p:stCondLst>
                                  <p:childTnLst>
                                    <p:set>
                                      <p:cBhvr rctx="PPT">
                                        <p:cTn id="51" dur="indefinite"/>
                                        <p:tgtEl>
                                          <p:spTgt spid="31"/>
                                        </p:tgtEl>
                                        <p:attrNameLst>
                                          <p:attrName>style.opacity</p:attrName>
                                        </p:attrNameLst>
                                      </p:cBhvr>
                                      <p:to>
                                        <p:strVal val="0.5"/>
                                      </p:to>
                                    </p:set>
                                    <p:animEffect filter="image" prLst="opacity: 0.5">
                                      <p:cBhvr rctx="IE">
                                        <p:cTn id="52" dur="indefinite"/>
                                        <p:tgtEl>
                                          <p:spTgt spid="31"/>
                                        </p:tgtEl>
                                      </p:cBhvr>
                                    </p:animEffect>
                                  </p:childTnLst>
                                </p:cTn>
                              </p:par>
                              <p:par>
                                <p:cTn id="53" presetID="9" presetClass="emph" presetSubtype="0" nodeType="withEffect">
                                  <p:stCondLst>
                                    <p:cond delay="0"/>
                                  </p:stCondLst>
                                  <p:childTnLst>
                                    <p:set>
                                      <p:cBhvr rctx="PPT">
                                        <p:cTn id="54" dur="indefinite"/>
                                        <p:tgtEl>
                                          <p:spTgt spid="32"/>
                                        </p:tgtEl>
                                        <p:attrNameLst>
                                          <p:attrName>style.opacity</p:attrName>
                                        </p:attrNameLst>
                                      </p:cBhvr>
                                      <p:to>
                                        <p:strVal val="0.5"/>
                                      </p:to>
                                    </p:set>
                                    <p:animEffect filter="image" prLst="opacity: 0.5">
                                      <p:cBhvr rctx="IE">
                                        <p:cTn id="55" dur="indefinite"/>
                                        <p:tgtEl>
                                          <p:spTgt spid="32"/>
                                        </p:tgtEl>
                                      </p:cBhvr>
                                    </p:animEffect>
                                  </p:childTnLst>
                                </p:cTn>
                              </p:par>
                              <p:par>
                                <p:cTn id="56" presetID="9" presetClass="emph" presetSubtype="0" nodeType="withEffect">
                                  <p:stCondLst>
                                    <p:cond delay="0"/>
                                  </p:stCondLst>
                                  <p:childTnLst>
                                    <p:set>
                                      <p:cBhvr rctx="PPT">
                                        <p:cTn id="57" dur="indefinite"/>
                                        <p:tgtEl>
                                          <p:spTgt spid="33"/>
                                        </p:tgtEl>
                                        <p:attrNameLst>
                                          <p:attrName>style.opacity</p:attrName>
                                        </p:attrNameLst>
                                      </p:cBhvr>
                                      <p:to>
                                        <p:strVal val="0.5"/>
                                      </p:to>
                                    </p:set>
                                    <p:animEffect filter="image" prLst="opacity: 0.5">
                                      <p:cBhvr rctx="IE">
                                        <p:cTn id="58" dur="indefinite"/>
                                        <p:tgtEl>
                                          <p:spTgt spid="33"/>
                                        </p:tgtEl>
                                      </p:cBhvr>
                                    </p:animEffect>
                                  </p:childTnLst>
                                </p:cTn>
                              </p:par>
                              <p:par>
                                <p:cTn id="59" presetID="9" presetClass="emph" presetSubtype="0" nodeType="withEffect">
                                  <p:stCondLst>
                                    <p:cond delay="0"/>
                                  </p:stCondLst>
                                  <p:childTnLst>
                                    <p:set>
                                      <p:cBhvr rctx="PPT">
                                        <p:cTn id="60" dur="indefinite"/>
                                        <p:tgtEl>
                                          <p:spTgt spid="35"/>
                                        </p:tgtEl>
                                        <p:attrNameLst>
                                          <p:attrName>style.opacity</p:attrName>
                                        </p:attrNameLst>
                                      </p:cBhvr>
                                      <p:to>
                                        <p:strVal val="0.5"/>
                                      </p:to>
                                    </p:set>
                                    <p:animEffect filter="image" prLst="opacity: 0.5">
                                      <p:cBhvr rctx="IE">
                                        <p:cTn id="61" dur="indefinite"/>
                                        <p:tgtEl>
                                          <p:spTgt spid="35"/>
                                        </p:tgtEl>
                                      </p:cBhvr>
                                    </p:animEffect>
                                  </p:childTnLst>
                                </p:cTn>
                              </p:par>
                              <p:par>
                                <p:cTn id="62" presetID="9" presetClass="emph" presetSubtype="0" nodeType="withEffect">
                                  <p:stCondLst>
                                    <p:cond delay="0"/>
                                  </p:stCondLst>
                                  <p:childTnLst>
                                    <p:set>
                                      <p:cBhvr rctx="PPT">
                                        <p:cTn id="63" dur="indefinite"/>
                                        <p:tgtEl>
                                          <p:spTgt spid="36"/>
                                        </p:tgtEl>
                                        <p:attrNameLst>
                                          <p:attrName>style.opacity</p:attrName>
                                        </p:attrNameLst>
                                      </p:cBhvr>
                                      <p:to>
                                        <p:strVal val="0.5"/>
                                      </p:to>
                                    </p:set>
                                    <p:animEffect filter="image" prLst="opacity: 0.5">
                                      <p:cBhvr rctx="IE">
                                        <p:cTn id="64" dur="indefinite"/>
                                        <p:tgtEl>
                                          <p:spTgt spid="36"/>
                                        </p:tgtEl>
                                      </p:cBhvr>
                                    </p:animEffect>
                                  </p:childTnLst>
                                </p:cTn>
                              </p:par>
                              <p:par>
                                <p:cTn id="65" presetID="9" presetClass="emph" presetSubtype="0" nodeType="withEffect">
                                  <p:stCondLst>
                                    <p:cond delay="0"/>
                                  </p:stCondLst>
                                  <p:childTnLst>
                                    <p:set>
                                      <p:cBhvr rctx="PPT">
                                        <p:cTn id="66" dur="indefinite"/>
                                        <p:tgtEl>
                                          <p:spTgt spid="37"/>
                                        </p:tgtEl>
                                        <p:attrNameLst>
                                          <p:attrName>style.opacity</p:attrName>
                                        </p:attrNameLst>
                                      </p:cBhvr>
                                      <p:to>
                                        <p:strVal val="0.5"/>
                                      </p:to>
                                    </p:set>
                                    <p:animEffect filter="image" prLst="opacity: 0.5">
                                      <p:cBhvr rctx="IE">
                                        <p:cTn id="67" dur="indefinite"/>
                                        <p:tgtEl>
                                          <p:spTgt spid="37"/>
                                        </p:tgtEl>
                                      </p:cBhvr>
                                    </p:animEffect>
                                  </p:childTnLst>
                                </p:cTn>
                              </p:par>
                              <p:par>
                                <p:cTn id="68" presetID="9" presetClass="emph" presetSubtype="0" nodeType="withEffect">
                                  <p:stCondLst>
                                    <p:cond delay="0"/>
                                  </p:stCondLst>
                                  <p:childTnLst>
                                    <p:set>
                                      <p:cBhvr rctx="PPT">
                                        <p:cTn id="69" dur="indefinite"/>
                                        <p:tgtEl>
                                          <p:spTgt spid="38"/>
                                        </p:tgtEl>
                                        <p:attrNameLst>
                                          <p:attrName>style.opacity</p:attrName>
                                        </p:attrNameLst>
                                      </p:cBhvr>
                                      <p:to>
                                        <p:strVal val="0.5"/>
                                      </p:to>
                                    </p:set>
                                    <p:animEffect filter="image" prLst="opacity: 0.5">
                                      <p:cBhvr rctx="IE">
                                        <p:cTn id="70" dur="indefinite"/>
                                        <p:tgtEl>
                                          <p:spTgt spid="38"/>
                                        </p:tgtEl>
                                      </p:cBhvr>
                                    </p:animEffect>
                                  </p:childTnLst>
                                </p:cTn>
                              </p:par>
                              <p:par>
                                <p:cTn id="71" presetID="9" presetClass="emph" presetSubtype="0" nodeType="withEffect">
                                  <p:stCondLst>
                                    <p:cond delay="0"/>
                                  </p:stCondLst>
                                  <p:endCondLst>
                                    <p:cond evt="onNext" delay="0">
                                      <p:tgtEl>
                                        <p:sldTgt/>
                                      </p:tgtEl>
                                    </p:cond>
                                  </p:endCondLst>
                                  <p:childTnLst>
                                    <p:set>
                                      <p:cBhvr rctx="PPT">
                                        <p:cTn id="72" dur="indefinite"/>
                                        <p:tgtEl>
                                          <p:spTgt spid="41"/>
                                        </p:tgtEl>
                                        <p:attrNameLst>
                                          <p:attrName>style.opacity</p:attrName>
                                        </p:attrNameLst>
                                      </p:cBhvr>
                                      <p:to>
                                        <p:strVal val="0.5"/>
                                      </p:to>
                                    </p:set>
                                    <p:animEffect filter="image" prLst="opacity: 0.5">
                                      <p:cBhvr rctx="IE">
                                        <p:cTn id="73" dur="indefinite"/>
                                        <p:tgtEl>
                                          <p:spTgt spid="41"/>
                                        </p:tgtEl>
                                      </p:cBhvr>
                                    </p:animEffect>
                                  </p:childTnLst>
                                </p:cTn>
                              </p:par>
                              <p:par>
                                <p:cTn id="74" presetID="9" presetClass="emph" presetSubtype="0" nodeType="withEffect">
                                  <p:stCondLst>
                                    <p:cond delay="0"/>
                                  </p:stCondLst>
                                  <p:endCondLst>
                                    <p:cond evt="onNext" delay="0">
                                      <p:tgtEl>
                                        <p:sldTgt/>
                                      </p:tgtEl>
                                    </p:cond>
                                  </p:endCondLst>
                                  <p:childTnLst>
                                    <p:set>
                                      <p:cBhvr rctx="PPT">
                                        <p:cTn id="75" dur="indefinite"/>
                                        <p:tgtEl>
                                          <p:spTgt spid="47"/>
                                        </p:tgtEl>
                                        <p:attrNameLst>
                                          <p:attrName>style.opacity</p:attrName>
                                        </p:attrNameLst>
                                      </p:cBhvr>
                                      <p:to>
                                        <p:strVal val="0.5"/>
                                      </p:to>
                                    </p:set>
                                    <p:animEffect filter="image" prLst="opacity: 0.5">
                                      <p:cBhvr rctx="IE">
                                        <p:cTn id="76" dur="indefinite"/>
                                        <p:tgtEl>
                                          <p:spTgt spid="47"/>
                                        </p:tgtEl>
                                      </p:cBhvr>
                                    </p:animEffect>
                                  </p:childTnLst>
                                </p:cTn>
                              </p:par>
                              <p:par>
                                <p:cTn id="77" presetID="9" presetClass="emph" presetSubtype="0" nodeType="withEffect">
                                  <p:stCondLst>
                                    <p:cond delay="0"/>
                                  </p:stCondLst>
                                  <p:childTnLst>
                                    <p:set>
                                      <p:cBhvr rctx="PPT">
                                        <p:cTn id="78" dur="indefinite"/>
                                        <p:tgtEl>
                                          <p:spTgt spid="50"/>
                                        </p:tgtEl>
                                        <p:attrNameLst>
                                          <p:attrName>style.opacity</p:attrName>
                                        </p:attrNameLst>
                                      </p:cBhvr>
                                      <p:to>
                                        <p:strVal val="0.5"/>
                                      </p:to>
                                    </p:set>
                                    <p:animEffect filter="image" prLst="opacity: 0.5">
                                      <p:cBhvr rctx="IE">
                                        <p:cTn id="79" dur="indefinite"/>
                                        <p:tgtEl>
                                          <p:spTgt spid="50"/>
                                        </p:tgtEl>
                                      </p:cBhvr>
                                    </p:animEffect>
                                  </p:childTnLst>
                                </p:cTn>
                              </p:par>
                              <p:par>
                                <p:cTn id="80" presetID="9" presetClass="emph" presetSubtype="0" nodeType="withEffect">
                                  <p:stCondLst>
                                    <p:cond delay="0"/>
                                  </p:stCondLst>
                                  <p:childTnLst>
                                    <p:set>
                                      <p:cBhvr rctx="PPT">
                                        <p:cTn id="81" dur="indefinite"/>
                                        <p:tgtEl>
                                          <p:spTgt spid="53"/>
                                        </p:tgtEl>
                                        <p:attrNameLst>
                                          <p:attrName>style.opacity</p:attrName>
                                        </p:attrNameLst>
                                      </p:cBhvr>
                                      <p:to>
                                        <p:strVal val="0.5"/>
                                      </p:to>
                                    </p:set>
                                    <p:animEffect filter="image" prLst="opacity: 0.5">
                                      <p:cBhvr rctx="IE">
                                        <p:cTn id="82" dur="indefinite"/>
                                        <p:tgtEl>
                                          <p:spTgt spid="53"/>
                                        </p:tgtEl>
                                      </p:cBhvr>
                                    </p:animEffect>
                                  </p:childTnLst>
                                </p:cTn>
                              </p:par>
                              <p:par>
                                <p:cTn id="83" presetID="9" presetClass="emph" presetSubtype="0" nodeType="withEffect">
                                  <p:stCondLst>
                                    <p:cond delay="0"/>
                                  </p:stCondLst>
                                  <p:childTnLst>
                                    <p:set>
                                      <p:cBhvr rctx="PPT">
                                        <p:cTn id="84" dur="indefinite"/>
                                        <p:tgtEl>
                                          <p:spTgt spid="56"/>
                                        </p:tgtEl>
                                        <p:attrNameLst>
                                          <p:attrName>style.opacity</p:attrName>
                                        </p:attrNameLst>
                                      </p:cBhvr>
                                      <p:to>
                                        <p:strVal val="0.5"/>
                                      </p:to>
                                    </p:set>
                                    <p:animEffect filter="image" prLst="opacity: 0.5">
                                      <p:cBhvr rctx="IE">
                                        <p:cTn id="85" dur="indefinite"/>
                                        <p:tgtEl>
                                          <p:spTgt spid="56"/>
                                        </p:tgtEl>
                                      </p:cBhvr>
                                    </p:animEffect>
                                  </p:childTnLst>
                                </p:cTn>
                              </p:par>
                              <p:par>
                                <p:cTn id="86" presetID="9" presetClass="emph" presetSubtype="0" nodeType="withEffect">
                                  <p:stCondLst>
                                    <p:cond delay="0"/>
                                  </p:stCondLst>
                                  <p:childTnLst>
                                    <p:set>
                                      <p:cBhvr rctx="PPT">
                                        <p:cTn id="87" dur="indefinite"/>
                                        <p:tgtEl>
                                          <p:spTgt spid="62"/>
                                        </p:tgtEl>
                                        <p:attrNameLst>
                                          <p:attrName>style.opacity</p:attrName>
                                        </p:attrNameLst>
                                      </p:cBhvr>
                                      <p:to>
                                        <p:strVal val="0.5"/>
                                      </p:to>
                                    </p:set>
                                    <p:animEffect filter="image" prLst="opacity: 0.5">
                                      <p:cBhvr rctx="IE">
                                        <p:cTn id="88" dur="indefinite"/>
                                        <p:tgtEl>
                                          <p:spTgt spid="62"/>
                                        </p:tgtEl>
                                      </p:cBhvr>
                                    </p:animEffect>
                                  </p:childTnLst>
                                </p:cTn>
                              </p:par>
                              <p:par>
                                <p:cTn id="89" presetID="9" presetClass="emph" presetSubtype="0" nodeType="withEffect">
                                  <p:stCondLst>
                                    <p:cond delay="0"/>
                                  </p:stCondLst>
                                  <p:childTnLst>
                                    <p:set>
                                      <p:cBhvr rctx="PPT">
                                        <p:cTn id="90" dur="indefinite"/>
                                        <p:tgtEl>
                                          <p:spTgt spid="65"/>
                                        </p:tgtEl>
                                        <p:attrNameLst>
                                          <p:attrName>style.opacity</p:attrName>
                                        </p:attrNameLst>
                                      </p:cBhvr>
                                      <p:to>
                                        <p:strVal val="0.5"/>
                                      </p:to>
                                    </p:set>
                                    <p:animEffect filter="image" prLst="opacity: 0.5">
                                      <p:cBhvr rctx="IE">
                                        <p:cTn id="91" dur="indefinite"/>
                                        <p:tgtEl>
                                          <p:spTgt spid="65"/>
                                        </p:tgtEl>
                                      </p:cBhvr>
                                    </p:animEffect>
                                  </p:childTnLst>
                                </p:cTn>
                              </p:par>
                              <p:par>
                                <p:cTn id="92" presetID="9" presetClass="emph" presetSubtype="0" nodeType="withEffect">
                                  <p:stCondLst>
                                    <p:cond delay="0"/>
                                  </p:stCondLst>
                                  <p:childTnLst>
                                    <p:set>
                                      <p:cBhvr rctx="PPT">
                                        <p:cTn id="93" dur="indefinite"/>
                                        <p:tgtEl>
                                          <p:spTgt spid="68"/>
                                        </p:tgtEl>
                                        <p:attrNameLst>
                                          <p:attrName>style.opacity</p:attrName>
                                        </p:attrNameLst>
                                      </p:cBhvr>
                                      <p:to>
                                        <p:strVal val="0.5"/>
                                      </p:to>
                                    </p:set>
                                    <p:animEffect filter="image" prLst="opacity: 0.5">
                                      <p:cBhvr rctx="IE">
                                        <p:cTn id="94" dur="indefinite"/>
                                        <p:tgtEl>
                                          <p:spTgt spid="68"/>
                                        </p:tgtEl>
                                      </p:cBhvr>
                                    </p:animEffect>
                                  </p:childTnLst>
                                </p:cTn>
                              </p:par>
                              <p:par>
                                <p:cTn id="95" presetID="9" presetClass="emph" presetSubtype="0" nodeType="withEffect">
                                  <p:stCondLst>
                                    <p:cond delay="0"/>
                                  </p:stCondLst>
                                  <p:childTnLst>
                                    <p:set>
                                      <p:cBhvr rctx="PPT">
                                        <p:cTn id="96" dur="indefinite"/>
                                        <p:tgtEl>
                                          <p:spTgt spid="71"/>
                                        </p:tgtEl>
                                        <p:attrNameLst>
                                          <p:attrName>style.opacity</p:attrName>
                                        </p:attrNameLst>
                                      </p:cBhvr>
                                      <p:to>
                                        <p:strVal val="0.5"/>
                                      </p:to>
                                    </p:set>
                                    <p:animEffect filter="image" prLst="opacity: 0.5">
                                      <p:cBhvr rctx="IE">
                                        <p:cTn id="97" dur="indefinite"/>
                                        <p:tgtEl>
                                          <p:spTgt spid="71"/>
                                        </p:tgtEl>
                                      </p:cBhvr>
                                    </p:animEffect>
                                  </p:childTnLst>
                                </p:cTn>
                              </p:par>
                              <p:par>
                                <p:cTn id="98" presetID="9" presetClass="emph" presetSubtype="0" nodeType="withEffect">
                                  <p:stCondLst>
                                    <p:cond delay="0"/>
                                  </p:stCondLst>
                                  <p:childTnLst>
                                    <p:set>
                                      <p:cBhvr rctx="PPT">
                                        <p:cTn id="99" dur="indefinite"/>
                                        <p:tgtEl>
                                          <p:spTgt spid="74"/>
                                        </p:tgtEl>
                                        <p:attrNameLst>
                                          <p:attrName>style.opacity</p:attrName>
                                        </p:attrNameLst>
                                      </p:cBhvr>
                                      <p:to>
                                        <p:strVal val="0.5"/>
                                      </p:to>
                                    </p:set>
                                    <p:animEffect filter="image" prLst="opacity: 0.5">
                                      <p:cBhvr rctx="IE">
                                        <p:cTn id="100" dur="indefinite"/>
                                        <p:tgtEl>
                                          <p:spTgt spid="74"/>
                                        </p:tgtEl>
                                      </p:cBhvr>
                                    </p:animEffect>
                                  </p:childTnLst>
                                </p:cTn>
                              </p:par>
                              <p:par>
                                <p:cTn id="101" presetID="9" presetClass="emph" presetSubtype="0" nodeType="withEffect">
                                  <p:stCondLst>
                                    <p:cond delay="0"/>
                                  </p:stCondLst>
                                  <p:childTnLst>
                                    <p:set>
                                      <p:cBhvr rctx="PPT">
                                        <p:cTn id="102" dur="indefinite"/>
                                        <p:tgtEl>
                                          <p:spTgt spid="78"/>
                                        </p:tgtEl>
                                        <p:attrNameLst>
                                          <p:attrName>style.opacity</p:attrName>
                                        </p:attrNameLst>
                                      </p:cBhvr>
                                      <p:to>
                                        <p:strVal val="0.5"/>
                                      </p:to>
                                    </p:set>
                                    <p:animEffect filter="image" prLst="opacity: 0.5">
                                      <p:cBhvr rctx="IE">
                                        <p:cTn id="103" dur="indefinite"/>
                                        <p:tgtEl>
                                          <p:spTgt spid="78"/>
                                        </p:tgtEl>
                                      </p:cBhvr>
                                    </p:animEffect>
                                  </p:childTnLst>
                                </p:cTn>
                              </p:par>
                              <p:par>
                                <p:cTn id="104" presetID="9" presetClass="emph" presetSubtype="0" nodeType="withEffect">
                                  <p:stCondLst>
                                    <p:cond delay="0"/>
                                  </p:stCondLst>
                                  <p:childTnLst>
                                    <p:set>
                                      <p:cBhvr rctx="PPT">
                                        <p:cTn id="105" dur="indefinite"/>
                                        <p:tgtEl>
                                          <p:spTgt spid="54"/>
                                        </p:tgtEl>
                                        <p:attrNameLst>
                                          <p:attrName>style.opacity</p:attrName>
                                        </p:attrNameLst>
                                      </p:cBhvr>
                                      <p:to>
                                        <p:strVal val="0.5"/>
                                      </p:to>
                                    </p:set>
                                    <p:animEffect filter="image" prLst="opacity: 0.5">
                                      <p:cBhvr rctx="IE">
                                        <p:cTn id="106" dur="indefinite"/>
                                        <p:tgtEl>
                                          <p:spTgt spid="54"/>
                                        </p:tgtEl>
                                      </p:cBhvr>
                                    </p:animEffect>
                                  </p:childTnLst>
                                </p:cTn>
                              </p:par>
                              <p:par>
                                <p:cTn id="107" presetID="1" presetClass="entr" presetSubtype="0"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p:bldP spid="14" grpId="0"/>
      <p:bldP spid="15" grpId="0"/>
      <p:bldP spid="18" grpId="0" animBg="1"/>
      <p:bldP spid="21" grpId="0"/>
      <p:bldP spid="22" grpId="0" animBg="1"/>
      <p:bldP spid="23" grpId="0" animBg="1"/>
      <p:bldP spid="24" grpId="0" animBg="1"/>
      <p:bldP spid="25" grpId="0"/>
      <p:bldP spid="26" grpId="0"/>
      <p:bldP spid="27" grpId="0"/>
      <p:bldP spid="29" grpId="0" animBg="1"/>
      <p:bldP spid="6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1" y="76200"/>
            <a:ext cx="7620000" cy="762000"/>
          </a:xfrm>
        </p:spPr>
        <p:txBody>
          <a:bodyPr/>
          <a:lstStyle/>
          <a:p>
            <a:r>
              <a:rPr lang="en-US" dirty="0" smtClean="0"/>
              <a:t>Keyword search is dominant…</a:t>
            </a:r>
            <a:endParaRPr lang="en-US" dirty="0"/>
          </a:p>
        </p:txBody>
      </p:sp>
      <p:sp>
        <p:nvSpPr>
          <p:cNvPr id="4" name="Slide Number Placeholder 3"/>
          <p:cNvSpPr>
            <a:spLocks noGrp="1"/>
          </p:cNvSpPr>
          <p:nvPr>
            <p:ph type="sldNum" sz="quarter" idx="12"/>
          </p:nvPr>
        </p:nvSpPr>
        <p:spPr/>
        <p:txBody>
          <a:bodyPr/>
          <a:lstStyle/>
          <a:p>
            <a:fld id="{733AAE56-5BC2-4EE0-A1A2-1F30C162DD07}" type="slidenum">
              <a:rPr lang="en-US" smtClean="0"/>
              <a:pPr/>
              <a:t>3</a:t>
            </a:fld>
            <a:endParaRPr lang="en-US"/>
          </a:p>
        </p:txBody>
      </p:sp>
      <p:pic>
        <p:nvPicPr>
          <p:cNvPr id="5" name="Picture 4"/>
          <p:cNvPicPr>
            <a:picLocks noChangeAspect="1" noChangeArrowheads="1"/>
          </p:cNvPicPr>
          <p:nvPr/>
        </p:nvPicPr>
        <p:blipFill>
          <a:blip r:embed="rId2" cstate="print"/>
          <a:srcRect b="34375"/>
          <a:stretch>
            <a:fillRect/>
          </a:stretch>
        </p:blipFill>
        <p:spPr bwMode="auto">
          <a:xfrm>
            <a:off x="2438400" y="2590800"/>
            <a:ext cx="4616009" cy="1600200"/>
          </a:xfrm>
          <a:prstGeom prst="rect">
            <a:avLst/>
          </a:prstGeom>
          <a:noFill/>
          <a:ln w="9525">
            <a:noFill/>
            <a:miter lim="800000"/>
            <a:headEnd/>
            <a:tailEnd/>
          </a:ln>
        </p:spPr>
      </p:pic>
      <p:pic>
        <p:nvPicPr>
          <p:cNvPr id="71682" name="Picture 2"/>
          <p:cNvPicPr>
            <a:picLocks noChangeAspect="1" noChangeArrowheads="1"/>
          </p:cNvPicPr>
          <p:nvPr/>
        </p:nvPicPr>
        <p:blipFill>
          <a:blip r:embed="rId3" cstate="print"/>
          <a:srcRect/>
          <a:stretch>
            <a:fillRect/>
          </a:stretch>
        </p:blipFill>
        <p:spPr bwMode="auto">
          <a:xfrm>
            <a:off x="533400" y="1295400"/>
            <a:ext cx="3705225" cy="942975"/>
          </a:xfrm>
          <a:prstGeom prst="rect">
            <a:avLst/>
          </a:prstGeom>
          <a:noFill/>
          <a:ln w="9525">
            <a:noFill/>
            <a:miter lim="800000"/>
            <a:headEnd/>
            <a:tailEnd/>
          </a:ln>
        </p:spPr>
      </p:pic>
      <p:pic>
        <p:nvPicPr>
          <p:cNvPr id="71683" name="Picture 3"/>
          <p:cNvPicPr>
            <a:picLocks noChangeAspect="1" noChangeArrowheads="1"/>
          </p:cNvPicPr>
          <p:nvPr/>
        </p:nvPicPr>
        <p:blipFill>
          <a:blip r:embed="rId4" cstate="print"/>
          <a:srcRect/>
          <a:stretch>
            <a:fillRect/>
          </a:stretch>
        </p:blipFill>
        <p:spPr bwMode="auto">
          <a:xfrm>
            <a:off x="6400800" y="1295400"/>
            <a:ext cx="2528888" cy="1144357"/>
          </a:xfrm>
          <a:prstGeom prst="rect">
            <a:avLst/>
          </a:prstGeom>
          <a:noFill/>
          <a:ln w="9525">
            <a:noFill/>
            <a:miter lim="800000"/>
            <a:headEnd/>
            <a:tailEnd/>
          </a:ln>
        </p:spPr>
      </p:pic>
      <p:pic>
        <p:nvPicPr>
          <p:cNvPr id="71685" name="Picture 5" descr="http://library.rit.edu/files/library/imagecache/large_news/news/jstor_logo.jpg"/>
          <p:cNvPicPr>
            <a:picLocks noChangeAspect="1" noChangeArrowheads="1"/>
          </p:cNvPicPr>
          <p:nvPr/>
        </p:nvPicPr>
        <p:blipFill>
          <a:blip r:embed="rId5" cstate="print"/>
          <a:srcRect/>
          <a:stretch>
            <a:fillRect/>
          </a:stretch>
        </p:blipFill>
        <p:spPr bwMode="auto">
          <a:xfrm>
            <a:off x="6705600" y="3200400"/>
            <a:ext cx="2232376" cy="2838451"/>
          </a:xfrm>
          <a:prstGeom prst="rect">
            <a:avLst/>
          </a:prstGeom>
          <a:noFill/>
        </p:spPr>
      </p:pic>
      <p:pic>
        <p:nvPicPr>
          <p:cNvPr id="71686" name="Picture 6"/>
          <p:cNvPicPr>
            <a:picLocks noChangeAspect="1" noChangeArrowheads="1"/>
          </p:cNvPicPr>
          <p:nvPr/>
        </p:nvPicPr>
        <p:blipFill>
          <a:blip r:embed="rId6" cstate="print"/>
          <a:srcRect/>
          <a:stretch>
            <a:fillRect/>
          </a:stretch>
        </p:blipFill>
        <p:spPr bwMode="auto">
          <a:xfrm>
            <a:off x="381000" y="3962400"/>
            <a:ext cx="2420471" cy="762000"/>
          </a:xfrm>
          <a:prstGeom prst="rect">
            <a:avLst/>
          </a:prstGeom>
          <a:noFill/>
          <a:ln w="9525">
            <a:noFill/>
            <a:miter lim="800000"/>
            <a:headEnd/>
            <a:tailEnd/>
          </a:ln>
        </p:spPr>
      </p:pic>
      <p:pic>
        <p:nvPicPr>
          <p:cNvPr id="71691" name="Picture 11"/>
          <p:cNvPicPr>
            <a:picLocks noChangeAspect="1" noChangeArrowheads="1"/>
          </p:cNvPicPr>
          <p:nvPr/>
        </p:nvPicPr>
        <p:blipFill>
          <a:blip r:embed="rId7" cstate="print"/>
          <a:srcRect/>
          <a:stretch>
            <a:fillRect/>
          </a:stretch>
        </p:blipFill>
        <p:spPr bwMode="auto">
          <a:xfrm>
            <a:off x="2963247" y="4714875"/>
            <a:ext cx="3589953" cy="542925"/>
          </a:xfrm>
          <a:prstGeom prst="rect">
            <a:avLst/>
          </a:prstGeom>
          <a:noFill/>
          <a:ln w="9525">
            <a:noFill/>
            <a:miter lim="800000"/>
            <a:headEnd/>
            <a:tailEnd/>
          </a:ln>
        </p:spPr>
      </p:pic>
      <p:sp>
        <p:nvSpPr>
          <p:cNvPr id="10" name="Title 1"/>
          <p:cNvSpPr txBox="1">
            <a:spLocks/>
          </p:cNvSpPr>
          <p:nvPr/>
        </p:nvSpPr>
        <p:spPr bwMode="auto">
          <a:xfrm>
            <a:off x="1571625" y="5715000"/>
            <a:ext cx="7496175" cy="762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112" charset="0"/>
              </a:defRPr>
            </a:lvl2pPr>
            <a:lvl3pPr algn="l" rtl="0" fontAlgn="base">
              <a:spcBef>
                <a:spcPct val="0"/>
              </a:spcBef>
              <a:spcAft>
                <a:spcPct val="0"/>
              </a:spcAft>
              <a:defRPr sz="4400">
                <a:solidFill>
                  <a:schemeClr val="tx2"/>
                </a:solidFill>
                <a:latin typeface="Tahoma" pitchFamily="-112" charset="0"/>
              </a:defRPr>
            </a:lvl3pPr>
            <a:lvl4pPr algn="l" rtl="0" fontAlgn="base">
              <a:spcBef>
                <a:spcPct val="0"/>
              </a:spcBef>
              <a:spcAft>
                <a:spcPct val="0"/>
              </a:spcAft>
              <a:defRPr sz="4400">
                <a:solidFill>
                  <a:schemeClr val="tx2"/>
                </a:solidFill>
                <a:latin typeface="Tahoma" pitchFamily="-112" charset="0"/>
              </a:defRPr>
            </a:lvl4pPr>
            <a:lvl5pPr algn="l" rtl="0" fontAlgn="base">
              <a:spcBef>
                <a:spcPct val="0"/>
              </a:spcBef>
              <a:spcAft>
                <a:spcPct val="0"/>
              </a:spcAft>
              <a:defRPr sz="4400">
                <a:solidFill>
                  <a:schemeClr val="tx2"/>
                </a:solidFill>
                <a:latin typeface="Tahoma" pitchFamily="-112" charset="0"/>
              </a:defRPr>
            </a:lvl5pPr>
            <a:lvl6pPr marL="457200" algn="l" rtl="0" fontAlgn="base">
              <a:spcBef>
                <a:spcPct val="0"/>
              </a:spcBef>
              <a:spcAft>
                <a:spcPct val="0"/>
              </a:spcAft>
              <a:defRPr sz="4400">
                <a:solidFill>
                  <a:schemeClr val="tx2"/>
                </a:solidFill>
                <a:latin typeface="Tahoma" pitchFamily="-112" charset="0"/>
              </a:defRPr>
            </a:lvl6pPr>
            <a:lvl7pPr marL="914400" algn="l" rtl="0" fontAlgn="base">
              <a:spcBef>
                <a:spcPct val="0"/>
              </a:spcBef>
              <a:spcAft>
                <a:spcPct val="0"/>
              </a:spcAft>
              <a:defRPr sz="4400">
                <a:solidFill>
                  <a:schemeClr val="tx2"/>
                </a:solidFill>
                <a:latin typeface="Tahoma" pitchFamily="-112" charset="0"/>
              </a:defRPr>
            </a:lvl7pPr>
            <a:lvl8pPr marL="1371600" algn="l" rtl="0" fontAlgn="base">
              <a:spcBef>
                <a:spcPct val="0"/>
              </a:spcBef>
              <a:spcAft>
                <a:spcPct val="0"/>
              </a:spcAft>
              <a:defRPr sz="4400">
                <a:solidFill>
                  <a:schemeClr val="tx2"/>
                </a:solidFill>
                <a:latin typeface="Tahoma" pitchFamily="-112" charset="0"/>
              </a:defRPr>
            </a:lvl8pPr>
            <a:lvl9pPr marL="1828800" algn="l" rtl="0" fontAlgn="base">
              <a:spcBef>
                <a:spcPct val="0"/>
              </a:spcBef>
              <a:spcAft>
                <a:spcPct val="0"/>
              </a:spcAft>
              <a:defRPr sz="4400">
                <a:solidFill>
                  <a:schemeClr val="tx2"/>
                </a:solidFill>
                <a:latin typeface="Tahoma" pitchFamily="-112" charset="0"/>
              </a:defRPr>
            </a:lvl9pPr>
          </a:lstStyle>
          <a:p>
            <a:r>
              <a:rPr lang="en-US" dirty="0" smtClean="0"/>
              <a:t>…but is it natural?</a:t>
            </a:r>
            <a:endParaRPr lang="en-US" dirty="0"/>
          </a:p>
        </p:txBody>
      </p:sp>
    </p:spTree>
    <p:extLst>
      <p:ext uri="{BB962C8B-B14F-4D97-AF65-F5344CB8AC3E}">
        <p14:creationId xmlns:p14="http://schemas.microsoft.com/office/powerpoint/2010/main" val="40341453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Influence + Diversity</a:t>
            </a:r>
            <a:endParaRPr lang="en-US" dirty="0"/>
          </a:p>
        </p:txBody>
      </p:sp>
      <p:sp>
        <p:nvSpPr>
          <p:cNvPr id="3" name="Content Placeholder 2"/>
          <p:cNvSpPr>
            <a:spLocks noGrp="1"/>
          </p:cNvSpPr>
          <p:nvPr>
            <p:ph idx="1"/>
          </p:nvPr>
        </p:nvSpPr>
        <p:spPr>
          <a:xfrm>
            <a:off x="457200" y="990601"/>
            <a:ext cx="8305800" cy="1904999"/>
          </a:xfrm>
        </p:spPr>
        <p:txBody>
          <a:bodyPr/>
          <a:lstStyle/>
          <a:p>
            <a:r>
              <a:rPr lang="en-US" dirty="0" smtClean="0"/>
              <a:t>Why diversity?</a:t>
            </a:r>
          </a:p>
          <a:p>
            <a:pPr lvl="1"/>
            <a:r>
              <a:rPr lang="en-US" dirty="0" smtClean="0"/>
              <a:t>Uncertainty about user’s information need</a:t>
            </a:r>
          </a:p>
          <a:p>
            <a:pPr lvl="1"/>
            <a:r>
              <a:rPr lang="en-US" dirty="0" smtClean="0"/>
              <a:t>Different approaches/facets to same research problem</a:t>
            </a:r>
          </a:p>
          <a:p>
            <a:r>
              <a:rPr lang="en-US" dirty="0" smtClean="0"/>
              <a:t>We take a </a:t>
            </a:r>
            <a:r>
              <a:rPr lang="en-US" b="1" dirty="0" smtClean="0"/>
              <a:t>probabilistic max cover</a:t>
            </a:r>
            <a:r>
              <a:rPr lang="en-US" dirty="0" smtClean="0"/>
              <a:t> approach</a:t>
            </a:r>
          </a:p>
        </p:txBody>
      </p:sp>
      <p:sp>
        <p:nvSpPr>
          <p:cNvPr id="4" name="Slide Number Placeholder 3"/>
          <p:cNvSpPr>
            <a:spLocks noGrp="1"/>
          </p:cNvSpPr>
          <p:nvPr>
            <p:ph type="sldNum" sz="quarter" idx="12"/>
          </p:nvPr>
        </p:nvSpPr>
        <p:spPr/>
        <p:txBody>
          <a:bodyPr/>
          <a:lstStyle/>
          <a:p>
            <a:fld id="{733AAE56-5BC2-4EE0-A1A2-1F30C162DD07}" type="slidenum">
              <a:rPr lang="en-US" smtClean="0"/>
              <a:pPr/>
              <a:t>30</a:t>
            </a:fld>
            <a:endParaRPr lang="en-US" dirty="0"/>
          </a:p>
        </p:txBody>
      </p:sp>
      <p:pic>
        <p:nvPicPr>
          <p:cNvPr id="6" name="Picture 2"/>
          <p:cNvPicPr>
            <a:picLocks noChangeAspect="1" noChangeArrowheads="1"/>
          </p:cNvPicPr>
          <p:nvPr/>
        </p:nvPicPr>
        <p:blipFill>
          <a:blip r:embed="rId3" cstate="print">
            <a:duotone>
              <a:prstClr val="black"/>
              <a:srgbClr val="29E995">
                <a:tint val="45000"/>
                <a:satMod val="400000"/>
              </a:srgbClr>
            </a:duotone>
          </a:blip>
          <a:srcRect/>
          <a:stretch>
            <a:fillRect/>
          </a:stretch>
        </p:blipFill>
        <p:spPr bwMode="auto">
          <a:xfrm>
            <a:off x="2590800" y="2971800"/>
            <a:ext cx="762000" cy="762000"/>
          </a:xfrm>
          <a:prstGeom prst="rect">
            <a:avLst/>
          </a:prstGeom>
          <a:noFill/>
          <a:ln w="9525">
            <a:noFill/>
            <a:miter lim="800000"/>
            <a:headEnd/>
            <a:tailEnd/>
          </a:ln>
          <a:effectLst/>
        </p:spPr>
      </p:pic>
      <p:pic>
        <p:nvPicPr>
          <p:cNvPr id="7" name="Picture 2"/>
          <p:cNvPicPr>
            <a:picLocks noChangeAspect="1" noChangeArrowheads="1"/>
          </p:cNvPicPr>
          <p:nvPr/>
        </p:nvPicPr>
        <p:blipFill>
          <a:blip r:embed="rId3" cstate="print">
            <a:duotone>
              <a:prstClr val="black"/>
              <a:srgbClr val="3C88FF">
                <a:tint val="45000"/>
                <a:satMod val="400000"/>
              </a:srgbClr>
            </a:duotone>
          </a:blip>
          <a:srcRect/>
          <a:stretch>
            <a:fillRect/>
          </a:stretch>
        </p:blipFill>
        <p:spPr bwMode="auto">
          <a:xfrm>
            <a:off x="5029200" y="2971800"/>
            <a:ext cx="762000" cy="762000"/>
          </a:xfrm>
          <a:prstGeom prst="rect">
            <a:avLst/>
          </a:prstGeom>
          <a:noFill/>
          <a:ln w="9525">
            <a:noFill/>
            <a:miter lim="800000"/>
            <a:headEnd/>
            <a:tailEnd/>
          </a:ln>
          <a:effectLst/>
        </p:spPr>
      </p:pic>
      <p:pic>
        <p:nvPicPr>
          <p:cNvPr id="8" name="Picture 2"/>
          <p:cNvPicPr>
            <a:picLocks noChangeAspect="1" noChangeArrowheads="1"/>
          </p:cNvPicPr>
          <p:nvPr/>
        </p:nvPicPr>
        <p:blipFill>
          <a:blip r:embed="rId3" cstate="print">
            <a:duotone>
              <a:prstClr val="black"/>
              <a:srgbClr val="FF6944">
                <a:tint val="45000"/>
                <a:satMod val="400000"/>
              </a:srgbClr>
            </a:duotone>
          </a:blip>
          <a:srcRect/>
          <a:stretch>
            <a:fillRect/>
          </a:stretch>
        </p:blipFill>
        <p:spPr bwMode="auto">
          <a:xfrm>
            <a:off x="7543800" y="2971800"/>
            <a:ext cx="762000" cy="762000"/>
          </a:xfrm>
          <a:prstGeom prst="rect">
            <a:avLst/>
          </a:prstGeom>
          <a:noFill/>
          <a:ln w="9525">
            <a:noFill/>
            <a:miter lim="800000"/>
            <a:headEnd/>
            <a:tailEnd/>
          </a:ln>
          <a:effectLst/>
        </p:spPr>
      </p:pic>
      <p:sp>
        <p:nvSpPr>
          <p:cNvPr id="13" name="Rectangle 12"/>
          <p:cNvSpPr/>
          <p:nvPr/>
        </p:nvSpPr>
        <p:spPr>
          <a:xfrm>
            <a:off x="152400" y="3181290"/>
            <a:ext cx="1868445" cy="400110"/>
          </a:xfrm>
          <a:prstGeom prst="rect">
            <a:avLst/>
          </a:prstGeom>
        </p:spPr>
        <p:txBody>
          <a:bodyPr wrap="none">
            <a:spAutoFit/>
          </a:bodyPr>
          <a:lstStyle/>
          <a:p>
            <a:r>
              <a:rPr lang="en-US" sz="2000" b="1" dirty="0">
                <a:latin typeface="+mn-lt"/>
              </a:rPr>
              <a:t>q</a:t>
            </a:r>
            <a:r>
              <a:rPr lang="en-US" sz="2000" b="1" dirty="0" smtClean="0">
                <a:latin typeface="+mn-lt"/>
              </a:rPr>
              <a:t>uery papers</a:t>
            </a:r>
            <a:endParaRPr lang="en-US" sz="2000" dirty="0">
              <a:latin typeface="+mn-lt"/>
            </a:endParaRPr>
          </a:p>
        </p:txBody>
      </p:sp>
      <p:sp>
        <p:nvSpPr>
          <p:cNvPr id="5" name="Oval 4"/>
          <p:cNvSpPr/>
          <p:nvPr/>
        </p:nvSpPr>
        <p:spPr bwMode="auto">
          <a:xfrm>
            <a:off x="1954176" y="4267200"/>
            <a:ext cx="304800" cy="304800"/>
          </a:xfrm>
          <a:prstGeom prst="ellipse">
            <a:avLst/>
          </a:prstGeom>
          <a:solidFill>
            <a:srgbClr val="29E995"/>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effectLst/>
              <a:latin typeface="Tahoma" pitchFamily="-112" charset="0"/>
            </a:endParaRPr>
          </a:p>
        </p:txBody>
      </p:sp>
      <p:sp>
        <p:nvSpPr>
          <p:cNvPr id="10" name="Oval 9"/>
          <p:cNvSpPr/>
          <p:nvPr/>
        </p:nvSpPr>
        <p:spPr bwMode="auto">
          <a:xfrm>
            <a:off x="2792376" y="4267200"/>
            <a:ext cx="304800" cy="304800"/>
          </a:xfrm>
          <a:prstGeom prst="ellipse">
            <a:avLst/>
          </a:prstGeom>
          <a:solidFill>
            <a:srgbClr val="29E995"/>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effectLst/>
              <a:latin typeface="Tahoma" pitchFamily="-112" charset="0"/>
            </a:endParaRPr>
          </a:p>
        </p:txBody>
      </p:sp>
      <p:sp>
        <p:nvSpPr>
          <p:cNvPr id="11" name="Oval 10"/>
          <p:cNvSpPr/>
          <p:nvPr/>
        </p:nvSpPr>
        <p:spPr bwMode="auto">
          <a:xfrm>
            <a:off x="3630576" y="4267200"/>
            <a:ext cx="304800" cy="304800"/>
          </a:xfrm>
          <a:prstGeom prst="ellipse">
            <a:avLst/>
          </a:prstGeom>
          <a:solidFill>
            <a:srgbClr val="29E995"/>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effectLst/>
              <a:latin typeface="Tahoma" pitchFamily="-112" charset="0"/>
            </a:endParaRPr>
          </a:p>
        </p:txBody>
      </p:sp>
      <p:sp>
        <p:nvSpPr>
          <p:cNvPr id="12" name="Rectangle 11"/>
          <p:cNvSpPr/>
          <p:nvPr/>
        </p:nvSpPr>
        <p:spPr>
          <a:xfrm>
            <a:off x="1752600" y="3810000"/>
            <a:ext cx="748923" cy="400110"/>
          </a:xfrm>
          <a:prstGeom prst="rect">
            <a:avLst/>
          </a:prstGeom>
        </p:spPr>
        <p:txBody>
          <a:bodyPr wrap="none">
            <a:spAutoFit/>
          </a:bodyPr>
          <a:lstStyle/>
          <a:p>
            <a:r>
              <a:rPr lang="en-US" sz="2000" dirty="0" smtClean="0">
                <a:latin typeface="+mn-lt"/>
              </a:rPr>
              <a:t>plant</a:t>
            </a:r>
            <a:endParaRPr lang="en-US" sz="2000" dirty="0">
              <a:latin typeface="+mn-lt"/>
            </a:endParaRPr>
          </a:p>
        </p:txBody>
      </p:sp>
      <p:sp>
        <p:nvSpPr>
          <p:cNvPr id="14" name="Rectangle 13"/>
          <p:cNvSpPr/>
          <p:nvPr/>
        </p:nvSpPr>
        <p:spPr>
          <a:xfrm>
            <a:off x="2464858" y="3810000"/>
            <a:ext cx="994934" cy="400110"/>
          </a:xfrm>
          <a:prstGeom prst="rect">
            <a:avLst/>
          </a:prstGeom>
        </p:spPr>
        <p:txBody>
          <a:bodyPr wrap="none">
            <a:spAutoFit/>
          </a:bodyPr>
          <a:lstStyle/>
          <a:p>
            <a:r>
              <a:rPr lang="en-US" sz="2000" dirty="0" smtClean="0">
                <a:latin typeface="+mn-lt"/>
              </a:rPr>
              <a:t>oxygen</a:t>
            </a:r>
            <a:endParaRPr lang="en-US" sz="2000" dirty="0">
              <a:latin typeface="+mn-lt"/>
            </a:endParaRPr>
          </a:p>
        </p:txBody>
      </p:sp>
      <p:sp>
        <p:nvSpPr>
          <p:cNvPr id="15" name="Rectangle 14"/>
          <p:cNvSpPr/>
          <p:nvPr/>
        </p:nvSpPr>
        <p:spPr>
          <a:xfrm>
            <a:off x="3401976" y="3810000"/>
            <a:ext cx="840019" cy="400110"/>
          </a:xfrm>
          <a:prstGeom prst="rect">
            <a:avLst/>
          </a:prstGeom>
        </p:spPr>
        <p:txBody>
          <a:bodyPr wrap="none">
            <a:spAutoFit/>
          </a:bodyPr>
          <a:lstStyle/>
          <a:p>
            <a:r>
              <a:rPr lang="en-US" sz="2000" dirty="0" smtClean="0">
                <a:latin typeface="+mn-lt"/>
              </a:rPr>
              <a:t>stress</a:t>
            </a:r>
            <a:endParaRPr lang="en-US" sz="2000" dirty="0">
              <a:latin typeface="+mn-lt"/>
            </a:endParaRPr>
          </a:p>
        </p:txBody>
      </p:sp>
      <p:sp>
        <p:nvSpPr>
          <p:cNvPr id="16" name="Oval 15"/>
          <p:cNvSpPr/>
          <p:nvPr/>
        </p:nvSpPr>
        <p:spPr bwMode="auto">
          <a:xfrm>
            <a:off x="4468776" y="4267200"/>
            <a:ext cx="304800" cy="304800"/>
          </a:xfrm>
          <a:prstGeom prst="ellipse">
            <a:avLst/>
          </a:prstGeom>
          <a:solidFill>
            <a:srgbClr val="3C88FF"/>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effectLst/>
              <a:latin typeface="Tahoma" pitchFamily="-112" charset="0"/>
            </a:endParaRPr>
          </a:p>
        </p:txBody>
      </p:sp>
      <p:sp>
        <p:nvSpPr>
          <p:cNvPr id="17" name="Oval 16"/>
          <p:cNvSpPr/>
          <p:nvPr/>
        </p:nvSpPr>
        <p:spPr bwMode="auto">
          <a:xfrm>
            <a:off x="5306976" y="4267200"/>
            <a:ext cx="304800" cy="304800"/>
          </a:xfrm>
          <a:prstGeom prst="ellipse">
            <a:avLst/>
          </a:prstGeom>
          <a:solidFill>
            <a:srgbClr val="3C88FF"/>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effectLst/>
              <a:latin typeface="Tahoma" pitchFamily="-112" charset="0"/>
            </a:endParaRPr>
          </a:p>
        </p:txBody>
      </p:sp>
      <p:sp>
        <p:nvSpPr>
          <p:cNvPr id="18" name="Oval 17"/>
          <p:cNvSpPr/>
          <p:nvPr/>
        </p:nvSpPr>
        <p:spPr bwMode="auto">
          <a:xfrm>
            <a:off x="6145176" y="4267200"/>
            <a:ext cx="304800" cy="304800"/>
          </a:xfrm>
          <a:prstGeom prst="ellipse">
            <a:avLst/>
          </a:prstGeom>
          <a:solidFill>
            <a:srgbClr val="3C88FF"/>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effectLst/>
              <a:latin typeface="Tahoma" pitchFamily="-112" charset="0"/>
            </a:endParaRPr>
          </a:p>
        </p:txBody>
      </p:sp>
      <p:sp>
        <p:nvSpPr>
          <p:cNvPr id="19" name="Rectangle 18"/>
          <p:cNvSpPr/>
          <p:nvPr/>
        </p:nvSpPr>
        <p:spPr>
          <a:xfrm>
            <a:off x="4267200" y="3810000"/>
            <a:ext cx="748923" cy="400110"/>
          </a:xfrm>
          <a:prstGeom prst="rect">
            <a:avLst/>
          </a:prstGeom>
        </p:spPr>
        <p:txBody>
          <a:bodyPr wrap="none">
            <a:spAutoFit/>
          </a:bodyPr>
          <a:lstStyle/>
          <a:p>
            <a:r>
              <a:rPr lang="en-US" sz="2000" dirty="0" smtClean="0">
                <a:latin typeface="+mn-lt"/>
              </a:rPr>
              <a:t>plant</a:t>
            </a:r>
            <a:endParaRPr lang="en-US" sz="2000" dirty="0">
              <a:latin typeface="+mn-lt"/>
            </a:endParaRPr>
          </a:p>
        </p:txBody>
      </p:sp>
      <p:sp>
        <p:nvSpPr>
          <p:cNvPr id="20" name="Rectangle 19"/>
          <p:cNvSpPr/>
          <p:nvPr/>
        </p:nvSpPr>
        <p:spPr>
          <a:xfrm>
            <a:off x="4979458" y="3810000"/>
            <a:ext cx="994934" cy="400110"/>
          </a:xfrm>
          <a:prstGeom prst="rect">
            <a:avLst/>
          </a:prstGeom>
        </p:spPr>
        <p:txBody>
          <a:bodyPr wrap="none">
            <a:spAutoFit/>
          </a:bodyPr>
          <a:lstStyle/>
          <a:p>
            <a:r>
              <a:rPr lang="en-US" sz="2000" dirty="0" smtClean="0">
                <a:latin typeface="+mn-lt"/>
              </a:rPr>
              <a:t>oxygen</a:t>
            </a:r>
            <a:endParaRPr lang="en-US" sz="2000" dirty="0">
              <a:latin typeface="+mn-lt"/>
            </a:endParaRPr>
          </a:p>
        </p:txBody>
      </p:sp>
      <p:sp>
        <p:nvSpPr>
          <p:cNvPr id="21" name="Rectangle 20"/>
          <p:cNvSpPr/>
          <p:nvPr/>
        </p:nvSpPr>
        <p:spPr>
          <a:xfrm>
            <a:off x="5916576" y="3810000"/>
            <a:ext cx="840019" cy="400110"/>
          </a:xfrm>
          <a:prstGeom prst="rect">
            <a:avLst/>
          </a:prstGeom>
        </p:spPr>
        <p:txBody>
          <a:bodyPr wrap="none">
            <a:spAutoFit/>
          </a:bodyPr>
          <a:lstStyle/>
          <a:p>
            <a:r>
              <a:rPr lang="en-US" sz="2000" dirty="0" smtClean="0">
                <a:latin typeface="+mn-lt"/>
              </a:rPr>
              <a:t>stress</a:t>
            </a:r>
            <a:endParaRPr lang="en-US" sz="2000" dirty="0">
              <a:latin typeface="+mn-lt"/>
            </a:endParaRPr>
          </a:p>
        </p:txBody>
      </p:sp>
      <p:sp>
        <p:nvSpPr>
          <p:cNvPr id="22" name="Oval 21"/>
          <p:cNvSpPr/>
          <p:nvPr/>
        </p:nvSpPr>
        <p:spPr bwMode="auto">
          <a:xfrm>
            <a:off x="6932381" y="4267200"/>
            <a:ext cx="304800" cy="304800"/>
          </a:xfrm>
          <a:prstGeom prst="ellipse">
            <a:avLst/>
          </a:prstGeom>
          <a:solidFill>
            <a:srgbClr val="FF6944"/>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effectLst/>
              <a:latin typeface="Tahoma" pitchFamily="-112" charset="0"/>
            </a:endParaRPr>
          </a:p>
        </p:txBody>
      </p:sp>
      <p:sp>
        <p:nvSpPr>
          <p:cNvPr id="23" name="Oval 22"/>
          <p:cNvSpPr/>
          <p:nvPr/>
        </p:nvSpPr>
        <p:spPr bwMode="auto">
          <a:xfrm>
            <a:off x="7770581" y="4267200"/>
            <a:ext cx="304800" cy="304800"/>
          </a:xfrm>
          <a:prstGeom prst="ellipse">
            <a:avLst/>
          </a:prstGeom>
          <a:solidFill>
            <a:srgbClr val="FF6944"/>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effectLst/>
              <a:latin typeface="Tahoma" pitchFamily="-112" charset="0"/>
            </a:endParaRPr>
          </a:p>
        </p:txBody>
      </p:sp>
      <p:sp>
        <p:nvSpPr>
          <p:cNvPr id="24" name="Oval 23"/>
          <p:cNvSpPr/>
          <p:nvPr/>
        </p:nvSpPr>
        <p:spPr bwMode="auto">
          <a:xfrm>
            <a:off x="8608781" y="4267200"/>
            <a:ext cx="304800" cy="304800"/>
          </a:xfrm>
          <a:prstGeom prst="ellipse">
            <a:avLst/>
          </a:prstGeom>
          <a:solidFill>
            <a:srgbClr val="FF6944"/>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effectLst/>
              <a:latin typeface="Tahoma" pitchFamily="-112" charset="0"/>
            </a:endParaRPr>
          </a:p>
        </p:txBody>
      </p:sp>
      <p:sp>
        <p:nvSpPr>
          <p:cNvPr id="25" name="Rectangle 24"/>
          <p:cNvSpPr/>
          <p:nvPr/>
        </p:nvSpPr>
        <p:spPr>
          <a:xfrm>
            <a:off x="6730805" y="3810000"/>
            <a:ext cx="748923" cy="400110"/>
          </a:xfrm>
          <a:prstGeom prst="rect">
            <a:avLst/>
          </a:prstGeom>
        </p:spPr>
        <p:txBody>
          <a:bodyPr wrap="none">
            <a:spAutoFit/>
          </a:bodyPr>
          <a:lstStyle/>
          <a:p>
            <a:r>
              <a:rPr lang="en-US" sz="2000" dirty="0" smtClean="0">
                <a:latin typeface="+mn-lt"/>
              </a:rPr>
              <a:t>plant</a:t>
            </a:r>
            <a:endParaRPr lang="en-US" sz="2000" dirty="0">
              <a:latin typeface="+mn-lt"/>
            </a:endParaRPr>
          </a:p>
        </p:txBody>
      </p:sp>
      <p:sp>
        <p:nvSpPr>
          <p:cNvPr id="26" name="Rectangle 25"/>
          <p:cNvSpPr/>
          <p:nvPr/>
        </p:nvSpPr>
        <p:spPr>
          <a:xfrm>
            <a:off x="7443063" y="3810000"/>
            <a:ext cx="994934" cy="400110"/>
          </a:xfrm>
          <a:prstGeom prst="rect">
            <a:avLst/>
          </a:prstGeom>
        </p:spPr>
        <p:txBody>
          <a:bodyPr wrap="none">
            <a:spAutoFit/>
          </a:bodyPr>
          <a:lstStyle/>
          <a:p>
            <a:r>
              <a:rPr lang="en-US" sz="2000" dirty="0" smtClean="0">
                <a:latin typeface="+mn-lt"/>
              </a:rPr>
              <a:t>oxygen</a:t>
            </a:r>
            <a:endParaRPr lang="en-US" sz="2000" dirty="0">
              <a:latin typeface="+mn-lt"/>
            </a:endParaRPr>
          </a:p>
        </p:txBody>
      </p:sp>
      <p:sp>
        <p:nvSpPr>
          <p:cNvPr id="27" name="Rectangle 26"/>
          <p:cNvSpPr/>
          <p:nvPr/>
        </p:nvSpPr>
        <p:spPr>
          <a:xfrm>
            <a:off x="8380181" y="3810000"/>
            <a:ext cx="840019" cy="400110"/>
          </a:xfrm>
          <a:prstGeom prst="rect">
            <a:avLst/>
          </a:prstGeom>
        </p:spPr>
        <p:txBody>
          <a:bodyPr wrap="none">
            <a:spAutoFit/>
          </a:bodyPr>
          <a:lstStyle/>
          <a:p>
            <a:r>
              <a:rPr lang="en-US" sz="2000" dirty="0" smtClean="0">
                <a:latin typeface="+mn-lt"/>
              </a:rPr>
              <a:t>stress</a:t>
            </a:r>
            <a:endParaRPr lang="en-US" sz="2000" dirty="0">
              <a:latin typeface="+mn-lt"/>
            </a:endParaRPr>
          </a:p>
        </p:txBody>
      </p:sp>
      <p:sp>
        <p:nvSpPr>
          <p:cNvPr id="28" name="Rectangle 27"/>
          <p:cNvSpPr/>
          <p:nvPr/>
        </p:nvSpPr>
        <p:spPr>
          <a:xfrm>
            <a:off x="152400" y="3810000"/>
            <a:ext cx="1329936" cy="400110"/>
          </a:xfrm>
          <a:prstGeom prst="rect">
            <a:avLst/>
          </a:prstGeom>
        </p:spPr>
        <p:txBody>
          <a:bodyPr wrap="none">
            <a:spAutoFit/>
          </a:bodyPr>
          <a:lstStyle/>
          <a:p>
            <a:r>
              <a:rPr lang="en-US" sz="2000" b="1" dirty="0" smtClean="0">
                <a:latin typeface="+mn-lt"/>
              </a:rPr>
              <a:t>concepts</a:t>
            </a:r>
            <a:endParaRPr lang="en-US" sz="2000" dirty="0">
              <a:latin typeface="+mn-lt"/>
            </a:endParaRPr>
          </a:p>
        </p:txBody>
      </p:sp>
      <p:pic>
        <p:nvPicPr>
          <p:cNvPr id="30" name="Picture 2"/>
          <p:cNvPicPr>
            <a:picLocks noChangeAspect="1" noChangeArrowheads="1"/>
          </p:cNvPicPr>
          <p:nvPr/>
        </p:nvPicPr>
        <p:blipFill>
          <a:blip r:embed="rId3" cstate="print"/>
          <a:srcRect/>
          <a:stretch>
            <a:fillRect/>
          </a:stretch>
        </p:blipFill>
        <p:spPr bwMode="auto">
          <a:xfrm>
            <a:off x="1905000" y="5257800"/>
            <a:ext cx="762000" cy="762000"/>
          </a:xfrm>
          <a:prstGeom prst="rect">
            <a:avLst/>
          </a:prstGeom>
          <a:noFill/>
          <a:ln w="9525">
            <a:noFill/>
            <a:miter lim="800000"/>
            <a:headEnd/>
            <a:tailEnd/>
          </a:ln>
          <a:effectLst/>
        </p:spPr>
      </p:pic>
      <p:pic>
        <p:nvPicPr>
          <p:cNvPr id="31" name="Picture 2"/>
          <p:cNvPicPr>
            <a:picLocks noChangeAspect="1" noChangeArrowheads="1"/>
          </p:cNvPicPr>
          <p:nvPr/>
        </p:nvPicPr>
        <p:blipFill>
          <a:blip r:embed="rId3" cstate="print"/>
          <a:srcRect/>
          <a:stretch>
            <a:fillRect/>
          </a:stretch>
        </p:blipFill>
        <p:spPr bwMode="auto">
          <a:xfrm>
            <a:off x="5020732" y="5257800"/>
            <a:ext cx="762000" cy="762000"/>
          </a:xfrm>
          <a:prstGeom prst="rect">
            <a:avLst/>
          </a:prstGeom>
          <a:noFill/>
          <a:ln w="9525">
            <a:noFill/>
            <a:miter lim="800000"/>
            <a:headEnd/>
            <a:tailEnd/>
          </a:ln>
          <a:effectLst/>
        </p:spPr>
      </p:pic>
      <p:pic>
        <p:nvPicPr>
          <p:cNvPr id="32" name="Picture 2"/>
          <p:cNvPicPr>
            <a:picLocks noChangeAspect="1" noChangeArrowheads="1"/>
          </p:cNvPicPr>
          <p:nvPr/>
        </p:nvPicPr>
        <p:blipFill>
          <a:blip r:embed="rId3" cstate="print"/>
          <a:srcRect/>
          <a:stretch>
            <a:fillRect/>
          </a:stretch>
        </p:blipFill>
        <p:spPr bwMode="auto">
          <a:xfrm>
            <a:off x="5799665" y="5257800"/>
            <a:ext cx="762000" cy="762000"/>
          </a:xfrm>
          <a:prstGeom prst="rect">
            <a:avLst/>
          </a:prstGeom>
          <a:noFill/>
          <a:ln w="9525">
            <a:noFill/>
            <a:miter lim="800000"/>
            <a:headEnd/>
            <a:tailEnd/>
          </a:ln>
          <a:effectLst/>
        </p:spPr>
      </p:pic>
      <p:pic>
        <p:nvPicPr>
          <p:cNvPr id="33" name="Picture 2"/>
          <p:cNvPicPr>
            <a:picLocks noChangeAspect="1" noChangeArrowheads="1"/>
          </p:cNvPicPr>
          <p:nvPr/>
        </p:nvPicPr>
        <p:blipFill>
          <a:blip r:embed="rId3" cstate="print"/>
          <a:srcRect/>
          <a:stretch>
            <a:fillRect/>
          </a:stretch>
        </p:blipFill>
        <p:spPr bwMode="auto">
          <a:xfrm>
            <a:off x="2683933" y="5257800"/>
            <a:ext cx="762000" cy="762000"/>
          </a:xfrm>
          <a:prstGeom prst="rect">
            <a:avLst/>
          </a:prstGeom>
          <a:noFill/>
          <a:ln w="9525">
            <a:noFill/>
            <a:miter lim="800000"/>
            <a:headEnd/>
            <a:tailEnd/>
          </a:ln>
          <a:effectLst/>
        </p:spPr>
      </p:pic>
      <p:pic>
        <p:nvPicPr>
          <p:cNvPr id="34" name="Picture 2"/>
          <p:cNvPicPr>
            <a:picLocks noChangeAspect="1" noChangeArrowheads="1"/>
          </p:cNvPicPr>
          <p:nvPr/>
        </p:nvPicPr>
        <p:blipFill>
          <a:blip r:embed="rId3" cstate="print"/>
          <a:srcRect/>
          <a:stretch>
            <a:fillRect/>
          </a:stretch>
        </p:blipFill>
        <p:spPr bwMode="auto">
          <a:xfrm>
            <a:off x="4241799" y="5257800"/>
            <a:ext cx="762000" cy="762000"/>
          </a:xfrm>
          <a:prstGeom prst="rect">
            <a:avLst/>
          </a:prstGeom>
          <a:noFill/>
          <a:ln w="9525">
            <a:noFill/>
            <a:miter lim="800000"/>
            <a:headEnd/>
            <a:tailEnd/>
          </a:ln>
          <a:effectLst/>
        </p:spPr>
      </p:pic>
      <p:pic>
        <p:nvPicPr>
          <p:cNvPr id="35" name="Picture 2"/>
          <p:cNvPicPr>
            <a:picLocks noChangeAspect="1" noChangeArrowheads="1"/>
          </p:cNvPicPr>
          <p:nvPr/>
        </p:nvPicPr>
        <p:blipFill>
          <a:blip r:embed="rId3" cstate="print"/>
          <a:srcRect/>
          <a:stretch>
            <a:fillRect/>
          </a:stretch>
        </p:blipFill>
        <p:spPr bwMode="auto">
          <a:xfrm>
            <a:off x="6578598" y="5257800"/>
            <a:ext cx="762000" cy="762000"/>
          </a:xfrm>
          <a:prstGeom prst="rect">
            <a:avLst/>
          </a:prstGeom>
          <a:noFill/>
          <a:ln w="9525">
            <a:noFill/>
            <a:miter lim="800000"/>
            <a:headEnd/>
            <a:tailEnd/>
          </a:ln>
          <a:effectLst/>
        </p:spPr>
      </p:pic>
      <p:pic>
        <p:nvPicPr>
          <p:cNvPr id="36" name="Picture 2"/>
          <p:cNvPicPr>
            <a:picLocks noChangeAspect="1" noChangeArrowheads="1"/>
          </p:cNvPicPr>
          <p:nvPr/>
        </p:nvPicPr>
        <p:blipFill>
          <a:blip r:embed="rId3" cstate="print"/>
          <a:srcRect/>
          <a:stretch>
            <a:fillRect/>
          </a:stretch>
        </p:blipFill>
        <p:spPr bwMode="auto">
          <a:xfrm>
            <a:off x="7357531" y="5257800"/>
            <a:ext cx="762000" cy="762000"/>
          </a:xfrm>
          <a:prstGeom prst="rect">
            <a:avLst/>
          </a:prstGeom>
          <a:noFill/>
          <a:ln w="9525">
            <a:noFill/>
            <a:miter lim="800000"/>
            <a:headEnd/>
            <a:tailEnd/>
          </a:ln>
          <a:effectLst/>
        </p:spPr>
      </p:pic>
      <p:pic>
        <p:nvPicPr>
          <p:cNvPr id="37" name="Picture 2"/>
          <p:cNvPicPr>
            <a:picLocks noChangeAspect="1" noChangeArrowheads="1"/>
          </p:cNvPicPr>
          <p:nvPr/>
        </p:nvPicPr>
        <p:blipFill>
          <a:blip r:embed="rId3" cstate="print"/>
          <a:srcRect/>
          <a:stretch>
            <a:fillRect/>
          </a:stretch>
        </p:blipFill>
        <p:spPr bwMode="auto">
          <a:xfrm>
            <a:off x="8136467" y="5257800"/>
            <a:ext cx="762000" cy="762000"/>
          </a:xfrm>
          <a:prstGeom prst="rect">
            <a:avLst/>
          </a:prstGeom>
          <a:noFill/>
          <a:ln w="9525">
            <a:noFill/>
            <a:miter lim="800000"/>
            <a:headEnd/>
            <a:tailEnd/>
          </a:ln>
          <a:effectLst/>
        </p:spPr>
      </p:pic>
      <p:pic>
        <p:nvPicPr>
          <p:cNvPr id="38" name="Picture 2"/>
          <p:cNvPicPr>
            <a:picLocks noChangeAspect="1" noChangeArrowheads="1"/>
          </p:cNvPicPr>
          <p:nvPr/>
        </p:nvPicPr>
        <p:blipFill>
          <a:blip r:embed="rId3" cstate="print"/>
          <a:srcRect/>
          <a:stretch>
            <a:fillRect/>
          </a:stretch>
        </p:blipFill>
        <p:spPr bwMode="auto">
          <a:xfrm>
            <a:off x="3462866" y="5257800"/>
            <a:ext cx="762000" cy="762000"/>
          </a:xfrm>
          <a:prstGeom prst="rect">
            <a:avLst/>
          </a:prstGeom>
          <a:noFill/>
          <a:ln w="9525">
            <a:noFill/>
            <a:miter lim="800000"/>
            <a:headEnd/>
            <a:tailEnd/>
          </a:ln>
          <a:effectLst/>
        </p:spPr>
      </p:pic>
      <p:cxnSp>
        <p:nvCxnSpPr>
          <p:cNvPr id="41" name="Straight Connector 40"/>
          <p:cNvCxnSpPr>
            <a:stCxn id="5" idx="4"/>
          </p:cNvCxnSpPr>
          <p:nvPr/>
        </p:nvCxnSpPr>
        <p:spPr bwMode="auto">
          <a:xfrm>
            <a:off x="2106576" y="4572000"/>
            <a:ext cx="179424" cy="838200"/>
          </a:xfrm>
          <a:prstGeom prst="line">
            <a:avLst/>
          </a:prstGeom>
          <a:noFill/>
          <a:ln w="38100" cap="flat" cmpd="sng" algn="ctr">
            <a:solidFill>
              <a:srgbClr val="000000"/>
            </a:solidFill>
            <a:prstDash val="solid"/>
            <a:round/>
            <a:headEnd type="none" w="med" len="med"/>
            <a:tailEnd type="none" w="med" len="med"/>
          </a:ln>
          <a:effectLst/>
        </p:spPr>
      </p:cxnSp>
      <p:cxnSp>
        <p:nvCxnSpPr>
          <p:cNvPr id="47" name="Straight Connector 46"/>
          <p:cNvCxnSpPr>
            <a:stCxn id="16" idx="4"/>
          </p:cNvCxnSpPr>
          <p:nvPr/>
        </p:nvCxnSpPr>
        <p:spPr bwMode="auto">
          <a:xfrm flipH="1">
            <a:off x="2286000" y="4572000"/>
            <a:ext cx="2335176" cy="838200"/>
          </a:xfrm>
          <a:prstGeom prst="line">
            <a:avLst/>
          </a:prstGeom>
          <a:noFill/>
          <a:ln w="38100" cap="flat" cmpd="sng" algn="ctr">
            <a:solidFill>
              <a:srgbClr val="000000"/>
            </a:solidFill>
            <a:prstDash val="solid"/>
            <a:round/>
            <a:headEnd type="none" w="med" len="med"/>
            <a:tailEnd type="none" w="med" len="med"/>
          </a:ln>
          <a:effectLst/>
        </p:spPr>
      </p:cxnSp>
      <p:cxnSp>
        <p:nvCxnSpPr>
          <p:cNvPr id="50" name="Straight Connector 49"/>
          <p:cNvCxnSpPr>
            <a:stCxn id="10" idx="4"/>
          </p:cNvCxnSpPr>
          <p:nvPr/>
        </p:nvCxnSpPr>
        <p:spPr bwMode="auto">
          <a:xfrm>
            <a:off x="2944776" y="4572000"/>
            <a:ext cx="941424" cy="838200"/>
          </a:xfrm>
          <a:prstGeom prst="line">
            <a:avLst/>
          </a:prstGeom>
          <a:noFill/>
          <a:ln w="38100" cap="flat" cmpd="sng" algn="ctr">
            <a:solidFill>
              <a:srgbClr val="000000"/>
            </a:solidFill>
            <a:prstDash val="solid"/>
            <a:round/>
            <a:headEnd type="none" w="med" len="med"/>
            <a:tailEnd type="none" w="med" len="med"/>
          </a:ln>
          <a:effectLst/>
        </p:spPr>
      </p:cxnSp>
      <p:cxnSp>
        <p:nvCxnSpPr>
          <p:cNvPr id="53" name="Straight Connector 52"/>
          <p:cNvCxnSpPr>
            <a:stCxn id="10" idx="4"/>
          </p:cNvCxnSpPr>
          <p:nvPr/>
        </p:nvCxnSpPr>
        <p:spPr bwMode="auto">
          <a:xfrm>
            <a:off x="2944776" y="4572000"/>
            <a:ext cx="103224" cy="838200"/>
          </a:xfrm>
          <a:prstGeom prst="line">
            <a:avLst/>
          </a:prstGeom>
          <a:noFill/>
          <a:ln w="38100" cap="flat" cmpd="sng" algn="ctr">
            <a:solidFill>
              <a:srgbClr val="000000"/>
            </a:solidFill>
            <a:prstDash val="solid"/>
            <a:round/>
            <a:headEnd type="none" w="med" len="med"/>
            <a:tailEnd type="none" w="med" len="med"/>
          </a:ln>
          <a:effectLst/>
        </p:spPr>
      </p:cxnSp>
      <p:cxnSp>
        <p:nvCxnSpPr>
          <p:cNvPr id="56" name="Straight Connector 55"/>
          <p:cNvCxnSpPr>
            <a:stCxn id="22" idx="4"/>
          </p:cNvCxnSpPr>
          <p:nvPr/>
        </p:nvCxnSpPr>
        <p:spPr bwMode="auto">
          <a:xfrm flipH="1">
            <a:off x="3048000" y="4572000"/>
            <a:ext cx="4036781" cy="838200"/>
          </a:xfrm>
          <a:prstGeom prst="line">
            <a:avLst/>
          </a:prstGeom>
          <a:noFill/>
          <a:ln w="38100" cap="flat" cmpd="sng" algn="ctr">
            <a:solidFill>
              <a:srgbClr val="000000"/>
            </a:solidFill>
            <a:prstDash val="solid"/>
            <a:round/>
            <a:headEnd type="none" w="med" len="med"/>
            <a:tailEnd type="none" w="med" len="med"/>
          </a:ln>
          <a:effectLst/>
        </p:spPr>
      </p:cxnSp>
      <p:cxnSp>
        <p:nvCxnSpPr>
          <p:cNvPr id="59" name="Straight Connector 58"/>
          <p:cNvCxnSpPr>
            <a:stCxn id="17" idx="4"/>
          </p:cNvCxnSpPr>
          <p:nvPr/>
        </p:nvCxnSpPr>
        <p:spPr bwMode="auto">
          <a:xfrm flipH="1">
            <a:off x="4648200" y="4572000"/>
            <a:ext cx="811176" cy="838200"/>
          </a:xfrm>
          <a:prstGeom prst="line">
            <a:avLst/>
          </a:prstGeom>
          <a:noFill/>
          <a:ln w="38100" cap="flat" cmpd="sng" algn="ctr">
            <a:solidFill>
              <a:srgbClr val="000000"/>
            </a:solidFill>
            <a:prstDash val="solid"/>
            <a:round/>
            <a:headEnd type="none" w="med" len="med"/>
            <a:tailEnd type="none" w="med" len="med"/>
          </a:ln>
          <a:effectLst/>
        </p:spPr>
      </p:cxnSp>
      <p:cxnSp>
        <p:nvCxnSpPr>
          <p:cNvPr id="62" name="Straight Connector 61"/>
          <p:cNvCxnSpPr>
            <a:stCxn id="11" idx="4"/>
          </p:cNvCxnSpPr>
          <p:nvPr/>
        </p:nvCxnSpPr>
        <p:spPr bwMode="auto">
          <a:xfrm>
            <a:off x="3782976" y="4572000"/>
            <a:ext cx="1627224" cy="838200"/>
          </a:xfrm>
          <a:prstGeom prst="line">
            <a:avLst/>
          </a:prstGeom>
          <a:noFill/>
          <a:ln w="38100" cap="flat" cmpd="sng" algn="ctr">
            <a:solidFill>
              <a:srgbClr val="000000"/>
            </a:solidFill>
            <a:prstDash val="solid"/>
            <a:round/>
            <a:headEnd type="none" w="med" len="med"/>
            <a:tailEnd type="none" w="med" len="med"/>
          </a:ln>
          <a:effectLst/>
        </p:spPr>
      </p:cxnSp>
      <p:cxnSp>
        <p:nvCxnSpPr>
          <p:cNvPr id="65" name="Straight Connector 64"/>
          <p:cNvCxnSpPr>
            <a:stCxn id="22" idx="4"/>
          </p:cNvCxnSpPr>
          <p:nvPr/>
        </p:nvCxnSpPr>
        <p:spPr bwMode="auto">
          <a:xfrm flipH="1">
            <a:off x="6172200" y="4572000"/>
            <a:ext cx="912581" cy="838200"/>
          </a:xfrm>
          <a:prstGeom prst="line">
            <a:avLst/>
          </a:prstGeom>
          <a:noFill/>
          <a:ln w="38100" cap="flat" cmpd="sng" algn="ctr">
            <a:solidFill>
              <a:srgbClr val="000000"/>
            </a:solidFill>
            <a:prstDash val="solid"/>
            <a:round/>
            <a:headEnd type="none" w="med" len="med"/>
            <a:tailEnd type="none" w="med" len="med"/>
          </a:ln>
          <a:effectLst/>
        </p:spPr>
      </p:cxnSp>
      <p:cxnSp>
        <p:nvCxnSpPr>
          <p:cNvPr id="68" name="Straight Connector 67"/>
          <p:cNvCxnSpPr>
            <a:stCxn id="24" idx="4"/>
          </p:cNvCxnSpPr>
          <p:nvPr/>
        </p:nvCxnSpPr>
        <p:spPr bwMode="auto">
          <a:xfrm flipH="1">
            <a:off x="8458200" y="4572000"/>
            <a:ext cx="302981" cy="838200"/>
          </a:xfrm>
          <a:prstGeom prst="line">
            <a:avLst/>
          </a:prstGeom>
          <a:noFill/>
          <a:ln w="38100" cap="flat" cmpd="sng" algn="ctr">
            <a:solidFill>
              <a:srgbClr val="000000"/>
            </a:solidFill>
            <a:prstDash val="solid"/>
            <a:round/>
            <a:headEnd type="none" w="med" len="med"/>
            <a:tailEnd type="none" w="med" len="med"/>
          </a:ln>
          <a:effectLst/>
        </p:spPr>
      </p:cxnSp>
      <p:cxnSp>
        <p:nvCxnSpPr>
          <p:cNvPr id="71" name="Straight Connector 70"/>
          <p:cNvCxnSpPr>
            <a:stCxn id="23" idx="4"/>
          </p:cNvCxnSpPr>
          <p:nvPr/>
        </p:nvCxnSpPr>
        <p:spPr bwMode="auto">
          <a:xfrm flipH="1">
            <a:off x="6934200" y="4572000"/>
            <a:ext cx="988781" cy="838200"/>
          </a:xfrm>
          <a:prstGeom prst="line">
            <a:avLst/>
          </a:prstGeom>
          <a:noFill/>
          <a:ln w="38100" cap="flat" cmpd="sng" algn="ctr">
            <a:solidFill>
              <a:srgbClr val="000000"/>
            </a:solidFill>
            <a:prstDash val="solid"/>
            <a:round/>
            <a:headEnd type="none" w="med" len="med"/>
            <a:tailEnd type="none" w="med" len="med"/>
          </a:ln>
          <a:effectLst/>
        </p:spPr>
      </p:cxnSp>
      <p:cxnSp>
        <p:nvCxnSpPr>
          <p:cNvPr id="74" name="Straight Connector 73"/>
          <p:cNvCxnSpPr>
            <a:stCxn id="17" idx="4"/>
          </p:cNvCxnSpPr>
          <p:nvPr/>
        </p:nvCxnSpPr>
        <p:spPr bwMode="auto">
          <a:xfrm>
            <a:off x="5459376" y="4572000"/>
            <a:ext cx="1474824" cy="838200"/>
          </a:xfrm>
          <a:prstGeom prst="line">
            <a:avLst/>
          </a:prstGeom>
          <a:noFill/>
          <a:ln w="38100" cap="flat" cmpd="sng" algn="ctr">
            <a:solidFill>
              <a:srgbClr val="000000"/>
            </a:solidFill>
            <a:prstDash val="solid"/>
            <a:round/>
            <a:headEnd type="none" w="med" len="med"/>
            <a:tailEnd type="none" w="med" len="med"/>
          </a:ln>
          <a:effectLst/>
        </p:spPr>
      </p:cxnSp>
      <p:cxnSp>
        <p:nvCxnSpPr>
          <p:cNvPr id="78" name="Straight Connector 77"/>
          <p:cNvCxnSpPr>
            <a:stCxn id="18" idx="4"/>
          </p:cNvCxnSpPr>
          <p:nvPr/>
        </p:nvCxnSpPr>
        <p:spPr bwMode="auto">
          <a:xfrm>
            <a:off x="6297576" y="4572000"/>
            <a:ext cx="1474824" cy="838200"/>
          </a:xfrm>
          <a:prstGeom prst="line">
            <a:avLst/>
          </a:prstGeom>
          <a:noFill/>
          <a:ln w="38100" cap="flat" cmpd="sng" algn="ctr">
            <a:solidFill>
              <a:srgbClr val="000000"/>
            </a:solidFill>
            <a:prstDash val="solid"/>
            <a:round/>
            <a:headEnd type="none" w="med" len="med"/>
            <a:tailEnd type="none" w="med" len="med"/>
          </a:ln>
          <a:effectLst/>
        </p:spPr>
      </p:cxnSp>
      <p:sp>
        <p:nvSpPr>
          <p:cNvPr id="81" name="Rectangle 80"/>
          <p:cNvSpPr/>
          <p:nvPr/>
        </p:nvSpPr>
        <p:spPr>
          <a:xfrm>
            <a:off x="152400" y="5257800"/>
            <a:ext cx="1450287" cy="707886"/>
          </a:xfrm>
          <a:prstGeom prst="rect">
            <a:avLst/>
          </a:prstGeom>
        </p:spPr>
        <p:txBody>
          <a:bodyPr wrap="none">
            <a:spAutoFit/>
          </a:bodyPr>
          <a:lstStyle/>
          <a:p>
            <a:r>
              <a:rPr lang="en-US" sz="2000" b="1" dirty="0">
                <a:latin typeface="+mn-lt"/>
              </a:rPr>
              <a:t>c</a:t>
            </a:r>
            <a:r>
              <a:rPr lang="en-US" sz="2000" b="1" dirty="0" smtClean="0">
                <a:latin typeface="+mn-lt"/>
              </a:rPr>
              <a:t>andidate</a:t>
            </a:r>
          </a:p>
          <a:p>
            <a:r>
              <a:rPr lang="en-US" sz="2000" b="1" dirty="0" smtClean="0">
                <a:latin typeface="+mn-lt"/>
              </a:rPr>
              <a:t>papers</a:t>
            </a:r>
            <a:endParaRPr lang="en-US" sz="2000" dirty="0">
              <a:latin typeface="+mn-lt"/>
            </a:endParaRPr>
          </a:p>
        </p:txBody>
      </p:sp>
      <p:cxnSp>
        <p:nvCxnSpPr>
          <p:cNvPr id="51" name="Straight Connector 50"/>
          <p:cNvCxnSpPr>
            <a:stCxn id="16" idx="4"/>
          </p:cNvCxnSpPr>
          <p:nvPr/>
        </p:nvCxnSpPr>
        <p:spPr bwMode="auto">
          <a:xfrm>
            <a:off x="4621176" y="4572000"/>
            <a:ext cx="27024" cy="838200"/>
          </a:xfrm>
          <a:prstGeom prst="line">
            <a:avLst/>
          </a:prstGeom>
          <a:noFill/>
          <a:ln w="38100" cap="flat" cmpd="sng" algn="ctr">
            <a:solidFill>
              <a:srgbClr val="000000"/>
            </a:solidFill>
            <a:prstDash val="solid"/>
            <a:round/>
            <a:headEnd type="none" w="med" len="med"/>
            <a:tailEnd type="none" w="med" len="med"/>
          </a:ln>
          <a:effectLst/>
        </p:spPr>
      </p:cxnSp>
      <p:cxnSp>
        <p:nvCxnSpPr>
          <p:cNvPr id="54" name="Straight Connector 53"/>
          <p:cNvCxnSpPr/>
          <p:nvPr/>
        </p:nvCxnSpPr>
        <p:spPr bwMode="auto">
          <a:xfrm flipH="1">
            <a:off x="5410200" y="4572000"/>
            <a:ext cx="887376" cy="838200"/>
          </a:xfrm>
          <a:prstGeom prst="line">
            <a:avLst/>
          </a:prstGeom>
          <a:noFill/>
          <a:ln w="38100" cap="flat" cmpd="sng" algn="ctr">
            <a:solidFill>
              <a:srgbClr val="000000"/>
            </a:solidFill>
            <a:prstDash val="solid"/>
            <a:round/>
            <a:headEnd type="none" w="med" len="med"/>
            <a:tailEnd type="none" w="med" len="med"/>
          </a:ln>
          <a:effectLst/>
        </p:spPr>
      </p:cxnSp>
      <p:sp>
        <p:nvSpPr>
          <p:cNvPr id="58" name="Rectangle 57"/>
          <p:cNvSpPr/>
          <p:nvPr/>
        </p:nvSpPr>
        <p:spPr>
          <a:xfrm>
            <a:off x="152400" y="4648200"/>
            <a:ext cx="1369886" cy="400110"/>
          </a:xfrm>
          <a:prstGeom prst="rect">
            <a:avLst/>
          </a:prstGeom>
        </p:spPr>
        <p:txBody>
          <a:bodyPr wrap="none">
            <a:spAutoFit/>
          </a:bodyPr>
          <a:lstStyle/>
          <a:p>
            <a:r>
              <a:rPr lang="en-US" sz="2000" b="1" dirty="0" smtClean="0">
                <a:latin typeface="+mn-lt"/>
              </a:rPr>
              <a:t>influence</a:t>
            </a:r>
            <a:endParaRPr lang="en-US" sz="2000" dirty="0">
              <a:latin typeface="+mn-lt"/>
            </a:endParaRPr>
          </a:p>
        </p:txBody>
      </p:sp>
    </p:spTree>
    <p:extLst>
      <p:ext uri="{BB962C8B-B14F-4D97-AF65-F5344CB8AC3E}">
        <p14:creationId xmlns:p14="http://schemas.microsoft.com/office/powerpoint/2010/main" val="439777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influence</a:t>
            </a:r>
            <a:endParaRPr lang="en-US" dirty="0"/>
          </a:p>
        </p:txBody>
      </p:sp>
      <p:pic>
        <p:nvPicPr>
          <p:cNvPr id="12" name="Picture 11"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1400" y="1447800"/>
            <a:ext cx="4775200" cy="622300"/>
          </a:xfrm>
          <a:prstGeom prst="rect">
            <a:avLst/>
          </a:prstGeom>
        </p:spPr>
      </p:pic>
      <p:pic>
        <p:nvPicPr>
          <p:cNvPr id="13" name="Picture 12"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048000"/>
            <a:ext cx="3657600" cy="469900"/>
          </a:xfrm>
          <a:prstGeom prst="rect">
            <a:avLst/>
          </a:prstGeom>
        </p:spPr>
      </p:pic>
      <p:pic>
        <p:nvPicPr>
          <p:cNvPr id="15" name="Picture 14"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3676650"/>
            <a:ext cx="3657600" cy="469900"/>
          </a:xfrm>
          <a:prstGeom prst="rect">
            <a:avLst/>
          </a:prstGeom>
        </p:spPr>
      </p:pic>
      <p:pic>
        <p:nvPicPr>
          <p:cNvPr id="16" name="Picture 15"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4305300"/>
            <a:ext cx="3657600" cy="469900"/>
          </a:xfrm>
          <a:prstGeom prst="rect">
            <a:avLst/>
          </a:prstGeom>
        </p:spPr>
      </p:pic>
      <p:pic>
        <p:nvPicPr>
          <p:cNvPr id="17" name="Picture 16"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 y="4933950"/>
            <a:ext cx="3657600" cy="469900"/>
          </a:xfrm>
          <a:prstGeom prst="rect">
            <a:avLst/>
          </a:prstGeom>
        </p:spPr>
      </p:pic>
      <p:pic>
        <p:nvPicPr>
          <p:cNvPr id="18" name="Picture 17"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200" y="5562600"/>
            <a:ext cx="3657600" cy="469900"/>
          </a:xfrm>
          <a:prstGeom prst="rect">
            <a:avLst/>
          </a:prstGeom>
        </p:spPr>
      </p:pic>
      <p:pic>
        <p:nvPicPr>
          <p:cNvPr id="19" name="Picture 18"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00600" y="3048000"/>
            <a:ext cx="3657600" cy="469900"/>
          </a:xfrm>
          <a:prstGeom prst="rect">
            <a:avLst/>
          </a:prstGeom>
        </p:spPr>
      </p:pic>
      <p:pic>
        <p:nvPicPr>
          <p:cNvPr id="20" name="Picture 19"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00600" y="3676650"/>
            <a:ext cx="3657600" cy="469900"/>
          </a:xfrm>
          <a:prstGeom prst="rect">
            <a:avLst/>
          </a:prstGeom>
        </p:spPr>
      </p:pic>
      <p:pic>
        <p:nvPicPr>
          <p:cNvPr id="21" name="Picture 20"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00600" y="4305300"/>
            <a:ext cx="3657600" cy="469900"/>
          </a:xfrm>
          <a:prstGeom prst="rect">
            <a:avLst/>
          </a:prstGeom>
        </p:spPr>
      </p:pic>
      <p:pic>
        <p:nvPicPr>
          <p:cNvPr id="22" name="Picture 21" descr="latex-image-1.pd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00600" y="4933950"/>
            <a:ext cx="3657600" cy="469900"/>
          </a:xfrm>
          <a:prstGeom prst="rect">
            <a:avLst/>
          </a:prstGeom>
        </p:spPr>
      </p:pic>
      <p:pic>
        <p:nvPicPr>
          <p:cNvPr id="23" name="Picture 22" descr="latex-image-1.pdf"/>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800600" y="5562600"/>
            <a:ext cx="3835400" cy="469900"/>
          </a:xfrm>
          <a:prstGeom prst="rect">
            <a:avLst/>
          </a:prstGeom>
        </p:spPr>
      </p:pic>
      <p:sp>
        <p:nvSpPr>
          <p:cNvPr id="26" name="Slide Number Placeholder 3"/>
          <p:cNvSpPr txBox="1">
            <a:spLocks/>
          </p:cNvSpPr>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733AAE56-5BC2-4EE0-A1A2-1F30C162DD07}" type="slidenum">
              <a:rPr lang="en-US" smtClean="0"/>
              <a:pPr/>
              <a:t>31</a:t>
            </a:fld>
            <a:endParaRPr lang="en-US" dirty="0"/>
          </a:p>
        </p:txBody>
      </p:sp>
      <p:cxnSp>
        <p:nvCxnSpPr>
          <p:cNvPr id="25" name="Straight Connector 24"/>
          <p:cNvCxnSpPr/>
          <p:nvPr/>
        </p:nvCxnSpPr>
        <p:spPr bwMode="auto">
          <a:xfrm>
            <a:off x="76200" y="2590800"/>
            <a:ext cx="8915400" cy="0"/>
          </a:xfrm>
          <a:prstGeom prst="line">
            <a:avLst/>
          </a:prstGeom>
          <a:noFill/>
          <a:ln w="38100" cap="flat" cmpd="sng" algn="ctr">
            <a:solidFill>
              <a:srgbClr val="3C88FF"/>
            </a:solidFill>
            <a:prstDash val="solid"/>
            <a:round/>
            <a:headEnd type="none" w="med" len="med"/>
            <a:tailEnd type="none" w="med" len="med"/>
          </a:ln>
          <a:effectLst/>
        </p:spPr>
      </p:cxnSp>
    </p:spTree>
    <p:extLst>
      <p:ext uri="{BB962C8B-B14F-4D97-AF65-F5344CB8AC3E}">
        <p14:creationId xmlns:p14="http://schemas.microsoft.com/office/powerpoint/2010/main" val="1703614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influence</a:t>
            </a:r>
            <a:endParaRPr lang="en-US" dirty="0"/>
          </a:p>
        </p:txBody>
      </p:sp>
      <p:pic>
        <p:nvPicPr>
          <p:cNvPr id="12" name="Picture 11"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1400" y="1447800"/>
            <a:ext cx="4775200" cy="622300"/>
          </a:xfrm>
          <a:prstGeom prst="rect">
            <a:avLst/>
          </a:prstGeom>
        </p:spPr>
      </p:pic>
      <p:sp>
        <p:nvSpPr>
          <p:cNvPr id="26" name="Slide Number Placeholder 3"/>
          <p:cNvSpPr txBox="1">
            <a:spLocks/>
          </p:cNvSpPr>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733AAE56-5BC2-4EE0-A1A2-1F30C162DD07}" type="slidenum">
              <a:rPr lang="en-US" smtClean="0"/>
              <a:pPr/>
              <a:t>32</a:t>
            </a:fld>
            <a:endParaRPr lang="en-US" dirty="0"/>
          </a:p>
        </p:txBody>
      </p:sp>
      <p:pic>
        <p:nvPicPr>
          <p:cNvPr id="24" name="Picture 3"/>
          <p:cNvPicPr>
            <a:picLocks noChangeAspect="1" noChangeArrowheads="1"/>
          </p:cNvPicPr>
          <p:nvPr/>
        </p:nvPicPr>
        <p:blipFill>
          <a:blip r:embed="rId3" cstate="print"/>
          <a:srcRect/>
          <a:stretch>
            <a:fillRect/>
          </a:stretch>
        </p:blipFill>
        <p:spPr bwMode="auto">
          <a:xfrm>
            <a:off x="685800" y="2971800"/>
            <a:ext cx="8031071" cy="1371600"/>
          </a:xfrm>
          <a:prstGeom prst="rect">
            <a:avLst/>
          </a:prstGeom>
          <a:noFill/>
          <a:ln w="9525">
            <a:noFill/>
            <a:miter lim="800000"/>
            <a:headEnd/>
            <a:tailEnd/>
          </a:ln>
        </p:spPr>
      </p:pic>
      <p:pic>
        <p:nvPicPr>
          <p:cNvPr id="4" name="Picture 3"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2450" y="2578100"/>
            <a:ext cx="419100" cy="165100"/>
          </a:xfrm>
          <a:prstGeom prst="rect">
            <a:avLst/>
          </a:prstGeom>
        </p:spPr>
      </p:pic>
    </p:spTree>
    <p:extLst>
      <p:ext uri="{BB962C8B-B14F-4D97-AF65-F5344CB8AC3E}">
        <p14:creationId xmlns:p14="http://schemas.microsoft.com/office/powerpoint/2010/main" val="80099651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influence</a:t>
            </a:r>
            <a:endParaRPr lang="en-US" dirty="0"/>
          </a:p>
        </p:txBody>
      </p:sp>
      <p:pic>
        <p:nvPicPr>
          <p:cNvPr id="12" name="Picture 11"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1400" y="1447800"/>
            <a:ext cx="4775200" cy="622300"/>
          </a:xfrm>
          <a:prstGeom prst="rect">
            <a:avLst/>
          </a:prstGeom>
        </p:spPr>
      </p:pic>
      <p:sp>
        <p:nvSpPr>
          <p:cNvPr id="26" name="Slide Number Placeholder 3"/>
          <p:cNvSpPr txBox="1">
            <a:spLocks/>
          </p:cNvSpPr>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733AAE56-5BC2-4EE0-A1A2-1F30C162DD07}" type="slidenum">
              <a:rPr lang="en-US" smtClean="0"/>
              <a:pPr/>
              <a:t>33</a:t>
            </a:fld>
            <a:endParaRPr lang="en-US" dirty="0"/>
          </a:p>
        </p:txBody>
      </p:sp>
      <p:pic>
        <p:nvPicPr>
          <p:cNvPr id="24" name="Picture 3"/>
          <p:cNvPicPr>
            <a:picLocks noChangeAspect="1" noChangeArrowheads="1"/>
          </p:cNvPicPr>
          <p:nvPr/>
        </p:nvPicPr>
        <p:blipFill>
          <a:blip r:embed="rId3" cstate="print"/>
          <a:srcRect/>
          <a:stretch>
            <a:fillRect/>
          </a:stretch>
        </p:blipFill>
        <p:spPr bwMode="auto">
          <a:xfrm>
            <a:off x="685800" y="2971800"/>
            <a:ext cx="8031071" cy="1371600"/>
          </a:xfrm>
          <a:prstGeom prst="rect">
            <a:avLst/>
          </a:prstGeom>
          <a:noFill/>
          <a:ln w="9525">
            <a:noFill/>
            <a:miter lim="800000"/>
            <a:headEnd/>
            <a:tailEnd/>
          </a:ln>
        </p:spPr>
      </p:pic>
      <p:pic>
        <p:nvPicPr>
          <p:cNvPr id="4" name="Picture 3"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2450" y="2578100"/>
            <a:ext cx="419100" cy="165100"/>
          </a:xfrm>
          <a:prstGeom prst="rect">
            <a:avLst/>
          </a:prstGeom>
        </p:spPr>
      </p:pic>
      <p:sp>
        <p:nvSpPr>
          <p:cNvPr id="27" name="Right Brace 26"/>
          <p:cNvSpPr/>
          <p:nvPr/>
        </p:nvSpPr>
        <p:spPr bwMode="auto">
          <a:xfrm rot="5400000">
            <a:off x="5676900" y="1562100"/>
            <a:ext cx="609600" cy="4800600"/>
          </a:xfrm>
          <a:prstGeom prst="rightBrace">
            <a:avLst/>
          </a:prstGeom>
          <a:noFill/>
          <a:ln w="38100" cap="flat" cmpd="sng" algn="ctr">
            <a:solidFill>
              <a:srgbClr val="0070C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112" charset="0"/>
            </a:endParaRPr>
          </a:p>
        </p:txBody>
      </p:sp>
      <p:sp>
        <p:nvSpPr>
          <p:cNvPr id="28" name="TextBox 27"/>
          <p:cNvSpPr txBox="1"/>
          <p:nvPr/>
        </p:nvSpPr>
        <p:spPr>
          <a:xfrm>
            <a:off x="3403233" y="4419600"/>
            <a:ext cx="5368477" cy="1015663"/>
          </a:xfrm>
          <a:prstGeom prst="rect">
            <a:avLst/>
          </a:prstGeom>
          <a:noFill/>
        </p:spPr>
        <p:txBody>
          <a:bodyPr wrap="none" rtlCol="0">
            <a:spAutoFit/>
          </a:bodyPr>
          <a:lstStyle/>
          <a:p>
            <a:pPr algn="ctr"/>
            <a:r>
              <a:rPr lang="en-US" sz="2400" dirty="0" smtClean="0">
                <a:solidFill>
                  <a:srgbClr val="002060"/>
                </a:solidFill>
              </a:rPr>
              <a:t>probability there exists </a:t>
            </a:r>
          </a:p>
          <a:p>
            <a:pPr algn="ctr"/>
            <a:r>
              <a:rPr lang="en-US" sz="3600" b="1" dirty="0" smtClean="0">
                <a:solidFill>
                  <a:srgbClr val="002060"/>
                </a:solidFill>
              </a:rPr>
              <a:t>influence </a:t>
            </a:r>
            <a:r>
              <a:rPr lang="en-US" sz="3600" dirty="0" smtClean="0">
                <a:solidFill>
                  <a:srgbClr val="002060"/>
                </a:solidFill>
              </a:rPr>
              <a:t>and </a:t>
            </a:r>
            <a:r>
              <a:rPr lang="en-US" sz="3600" b="1" dirty="0" smtClean="0">
                <a:solidFill>
                  <a:srgbClr val="002060"/>
                </a:solidFill>
              </a:rPr>
              <a:t>relevance</a:t>
            </a:r>
            <a:endParaRPr lang="en-US" sz="3600" b="1" dirty="0">
              <a:solidFill>
                <a:srgbClr val="002060"/>
              </a:solidFill>
            </a:endParaRPr>
          </a:p>
        </p:txBody>
      </p:sp>
    </p:spTree>
    <p:extLst>
      <p:ext uri="{BB962C8B-B14F-4D97-AF65-F5344CB8AC3E}">
        <p14:creationId xmlns:p14="http://schemas.microsoft.com/office/powerpoint/2010/main" val="36039611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influence</a:t>
            </a:r>
            <a:endParaRPr lang="en-US" dirty="0"/>
          </a:p>
        </p:txBody>
      </p:sp>
      <p:pic>
        <p:nvPicPr>
          <p:cNvPr id="12" name="Picture 11"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1400" y="1447800"/>
            <a:ext cx="4775200" cy="622300"/>
          </a:xfrm>
          <a:prstGeom prst="rect">
            <a:avLst/>
          </a:prstGeom>
        </p:spPr>
      </p:pic>
      <p:sp>
        <p:nvSpPr>
          <p:cNvPr id="26" name="Slide Number Placeholder 3"/>
          <p:cNvSpPr txBox="1">
            <a:spLocks/>
          </p:cNvSpPr>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733AAE56-5BC2-4EE0-A1A2-1F30C162DD07}" type="slidenum">
              <a:rPr lang="en-US" smtClean="0"/>
              <a:pPr/>
              <a:t>34</a:t>
            </a:fld>
            <a:endParaRPr lang="en-US" dirty="0"/>
          </a:p>
        </p:txBody>
      </p:sp>
      <p:pic>
        <p:nvPicPr>
          <p:cNvPr id="24" name="Picture 3"/>
          <p:cNvPicPr>
            <a:picLocks noChangeAspect="1" noChangeArrowheads="1"/>
          </p:cNvPicPr>
          <p:nvPr/>
        </p:nvPicPr>
        <p:blipFill>
          <a:blip r:embed="rId3" cstate="print"/>
          <a:srcRect/>
          <a:stretch>
            <a:fillRect/>
          </a:stretch>
        </p:blipFill>
        <p:spPr bwMode="auto">
          <a:xfrm>
            <a:off x="685800" y="2971800"/>
            <a:ext cx="8031071" cy="1371600"/>
          </a:xfrm>
          <a:prstGeom prst="rect">
            <a:avLst/>
          </a:prstGeom>
          <a:noFill/>
          <a:ln w="9525">
            <a:noFill/>
            <a:miter lim="800000"/>
            <a:headEnd/>
            <a:tailEnd/>
          </a:ln>
        </p:spPr>
      </p:pic>
      <p:pic>
        <p:nvPicPr>
          <p:cNvPr id="4" name="Picture 3"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2450" y="2578100"/>
            <a:ext cx="419100" cy="165100"/>
          </a:xfrm>
          <a:prstGeom prst="rect">
            <a:avLst/>
          </a:prstGeom>
        </p:spPr>
      </p:pic>
      <p:sp>
        <p:nvSpPr>
          <p:cNvPr id="27" name="Right Brace 26"/>
          <p:cNvSpPr/>
          <p:nvPr/>
        </p:nvSpPr>
        <p:spPr bwMode="auto">
          <a:xfrm rot="5400000">
            <a:off x="4953000" y="990600"/>
            <a:ext cx="609600" cy="7467600"/>
          </a:xfrm>
          <a:prstGeom prst="rightBrace">
            <a:avLst/>
          </a:prstGeom>
          <a:noFill/>
          <a:ln w="38100" cap="flat" cmpd="sng" algn="ctr">
            <a:solidFill>
              <a:srgbClr val="0070C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0000"/>
              </a:solidFill>
              <a:effectLst/>
              <a:latin typeface="Tahoma" pitchFamily="-112" charset="0"/>
            </a:endParaRPr>
          </a:p>
        </p:txBody>
      </p:sp>
      <p:sp>
        <p:nvSpPr>
          <p:cNvPr id="28" name="TextBox 27"/>
          <p:cNvSpPr txBox="1"/>
          <p:nvPr/>
        </p:nvSpPr>
        <p:spPr>
          <a:xfrm>
            <a:off x="2864670" y="5080337"/>
            <a:ext cx="4751796" cy="1015663"/>
          </a:xfrm>
          <a:prstGeom prst="rect">
            <a:avLst/>
          </a:prstGeom>
          <a:noFill/>
        </p:spPr>
        <p:txBody>
          <a:bodyPr wrap="none" rtlCol="0">
            <a:spAutoFit/>
          </a:bodyPr>
          <a:lstStyle/>
          <a:p>
            <a:pPr algn="ctr"/>
            <a:r>
              <a:rPr lang="en-US" sz="2400" dirty="0" smtClean="0">
                <a:solidFill>
                  <a:srgbClr val="002060"/>
                </a:solidFill>
              </a:rPr>
              <a:t>probability </a:t>
            </a:r>
            <a:r>
              <a:rPr lang="en-US" sz="3600" b="1" dirty="0" smtClean="0">
                <a:solidFill>
                  <a:srgbClr val="002060"/>
                </a:solidFill>
              </a:rPr>
              <a:t>none</a:t>
            </a:r>
            <a:r>
              <a:rPr lang="en-US" sz="3600" dirty="0" smtClean="0">
                <a:solidFill>
                  <a:srgbClr val="002060"/>
                </a:solidFill>
              </a:rPr>
              <a:t> </a:t>
            </a:r>
            <a:r>
              <a:rPr lang="en-US" sz="2400" dirty="0" smtClean="0">
                <a:solidFill>
                  <a:srgbClr val="002060"/>
                </a:solidFill>
              </a:rPr>
              <a:t>of documents</a:t>
            </a:r>
          </a:p>
          <a:p>
            <a:pPr algn="ctr"/>
            <a:r>
              <a:rPr lang="en-US" sz="2400" dirty="0">
                <a:solidFill>
                  <a:srgbClr val="002060"/>
                </a:solidFill>
              </a:rPr>
              <a:t>e</a:t>
            </a:r>
            <a:r>
              <a:rPr lang="en-US" sz="2400" dirty="0" smtClean="0">
                <a:solidFill>
                  <a:srgbClr val="002060"/>
                </a:solidFill>
              </a:rPr>
              <a:t>xhibit influence or relevance</a:t>
            </a:r>
            <a:endParaRPr lang="en-US" sz="3600" dirty="0">
              <a:solidFill>
                <a:srgbClr val="002060"/>
              </a:solidFill>
            </a:endParaRPr>
          </a:p>
        </p:txBody>
      </p:sp>
    </p:spTree>
    <p:extLst>
      <p:ext uri="{BB962C8B-B14F-4D97-AF65-F5344CB8AC3E}">
        <p14:creationId xmlns:p14="http://schemas.microsoft.com/office/powerpoint/2010/main" val="28019151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influence</a:t>
            </a:r>
            <a:endParaRPr lang="en-US" dirty="0"/>
          </a:p>
        </p:txBody>
      </p:sp>
      <p:pic>
        <p:nvPicPr>
          <p:cNvPr id="12" name="Picture 11"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1400" y="1447800"/>
            <a:ext cx="4775200" cy="622300"/>
          </a:xfrm>
          <a:prstGeom prst="rect">
            <a:avLst/>
          </a:prstGeom>
        </p:spPr>
      </p:pic>
      <p:sp>
        <p:nvSpPr>
          <p:cNvPr id="26" name="Slide Number Placeholder 3"/>
          <p:cNvSpPr txBox="1">
            <a:spLocks/>
          </p:cNvSpPr>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733AAE56-5BC2-4EE0-A1A2-1F30C162DD07}" type="slidenum">
              <a:rPr lang="en-US" smtClean="0"/>
              <a:pPr/>
              <a:t>35</a:t>
            </a:fld>
            <a:endParaRPr lang="en-US" dirty="0"/>
          </a:p>
        </p:txBody>
      </p:sp>
      <p:pic>
        <p:nvPicPr>
          <p:cNvPr id="24" name="Picture 3"/>
          <p:cNvPicPr>
            <a:picLocks noChangeAspect="1" noChangeArrowheads="1"/>
          </p:cNvPicPr>
          <p:nvPr/>
        </p:nvPicPr>
        <p:blipFill>
          <a:blip r:embed="rId3" cstate="print"/>
          <a:srcRect/>
          <a:stretch>
            <a:fillRect/>
          </a:stretch>
        </p:blipFill>
        <p:spPr bwMode="auto">
          <a:xfrm>
            <a:off x="685800" y="2971800"/>
            <a:ext cx="8031071" cy="1371600"/>
          </a:xfrm>
          <a:prstGeom prst="rect">
            <a:avLst/>
          </a:prstGeom>
          <a:noFill/>
          <a:ln w="9525">
            <a:noFill/>
            <a:miter lim="800000"/>
            <a:headEnd/>
            <a:tailEnd/>
          </a:ln>
        </p:spPr>
      </p:pic>
      <p:pic>
        <p:nvPicPr>
          <p:cNvPr id="4" name="Picture 3"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2450" y="2578100"/>
            <a:ext cx="419100" cy="165100"/>
          </a:xfrm>
          <a:prstGeom prst="rect">
            <a:avLst/>
          </a:prstGeom>
        </p:spPr>
      </p:pic>
      <p:sp>
        <p:nvSpPr>
          <p:cNvPr id="27" name="Right Brace 26"/>
          <p:cNvSpPr/>
          <p:nvPr/>
        </p:nvSpPr>
        <p:spPr bwMode="auto">
          <a:xfrm rot="5400000">
            <a:off x="4419600" y="457200"/>
            <a:ext cx="609600" cy="8534400"/>
          </a:xfrm>
          <a:prstGeom prst="rightBrace">
            <a:avLst/>
          </a:prstGeom>
          <a:noFill/>
          <a:ln w="38100" cap="flat" cmpd="sng" algn="ctr">
            <a:solidFill>
              <a:srgbClr val="0070C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0000"/>
              </a:solidFill>
              <a:effectLst/>
              <a:latin typeface="Tahoma" pitchFamily="-112" charset="0"/>
            </a:endParaRPr>
          </a:p>
        </p:txBody>
      </p:sp>
      <p:sp>
        <p:nvSpPr>
          <p:cNvPr id="28" name="TextBox 27"/>
          <p:cNvSpPr txBox="1"/>
          <p:nvPr/>
        </p:nvSpPr>
        <p:spPr>
          <a:xfrm>
            <a:off x="2317122" y="5080337"/>
            <a:ext cx="5846898" cy="1015663"/>
          </a:xfrm>
          <a:prstGeom prst="rect">
            <a:avLst/>
          </a:prstGeom>
          <a:noFill/>
        </p:spPr>
        <p:txBody>
          <a:bodyPr wrap="none" rtlCol="0">
            <a:spAutoFit/>
          </a:bodyPr>
          <a:lstStyle/>
          <a:p>
            <a:pPr algn="ctr"/>
            <a:r>
              <a:rPr lang="en-US" sz="2400" dirty="0" smtClean="0">
                <a:solidFill>
                  <a:srgbClr val="002060"/>
                </a:solidFill>
              </a:rPr>
              <a:t>probability </a:t>
            </a:r>
            <a:r>
              <a:rPr lang="en-US" sz="3600" b="1" dirty="0" smtClean="0">
                <a:solidFill>
                  <a:srgbClr val="002060"/>
                </a:solidFill>
              </a:rPr>
              <a:t>at least one </a:t>
            </a:r>
            <a:r>
              <a:rPr lang="en-US" sz="2400" dirty="0" smtClean="0">
                <a:solidFill>
                  <a:srgbClr val="002060"/>
                </a:solidFill>
              </a:rPr>
              <a:t>document</a:t>
            </a:r>
          </a:p>
          <a:p>
            <a:pPr algn="ctr"/>
            <a:r>
              <a:rPr lang="en-US" sz="2400" dirty="0" smtClean="0">
                <a:solidFill>
                  <a:srgbClr val="002060"/>
                </a:solidFill>
              </a:rPr>
              <a:t>exhibits influence or relevance</a:t>
            </a:r>
            <a:endParaRPr lang="en-US" sz="3600" dirty="0">
              <a:solidFill>
                <a:srgbClr val="002060"/>
              </a:solidFill>
            </a:endParaRPr>
          </a:p>
        </p:txBody>
      </p:sp>
    </p:spTree>
    <p:extLst>
      <p:ext uri="{BB962C8B-B14F-4D97-AF65-F5344CB8AC3E}">
        <p14:creationId xmlns:p14="http://schemas.microsoft.com/office/powerpoint/2010/main" val="8079837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it all together</a:t>
            </a:r>
            <a:endParaRPr lang="en-US" dirty="0"/>
          </a:p>
        </p:txBody>
      </p:sp>
      <p:sp>
        <p:nvSpPr>
          <p:cNvPr id="3" name="Content Placeholder 2"/>
          <p:cNvSpPr>
            <a:spLocks noGrp="1"/>
          </p:cNvSpPr>
          <p:nvPr>
            <p:ph idx="1"/>
          </p:nvPr>
        </p:nvSpPr>
        <p:spPr>
          <a:xfrm>
            <a:off x="457200" y="990601"/>
            <a:ext cx="8305800" cy="2819400"/>
          </a:xfrm>
        </p:spPr>
        <p:txBody>
          <a:bodyPr/>
          <a:lstStyle/>
          <a:p>
            <a:r>
              <a:rPr lang="en-US" dirty="0" smtClean="0"/>
              <a:t>Can now write objective function exactly describing what we want:</a:t>
            </a:r>
          </a:p>
          <a:p>
            <a:endParaRPr lang="en-US" dirty="0" smtClean="0"/>
          </a:p>
          <a:p>
            <a:endParaRPr lang="en-US" dirty="0" smtClean="0"/>
          </a:p>
          <a:p>
            <a:pPr marL="0" indent="0">
              <a:buNone/>
            </a:pPr>
            <a:endParaRPr lang="en-US" dirty="0" smtClean="0"/>
          </a:p>
        </p:txBody>
      </p:sp>
      <p:sp>
        <p:nvSpPr>
          <p:cNvPr id="4" name="Slide Number Placeholder 3"/>
          <p:cNvSpPr>
            <a:spLocks noGrp="1"/>
          </p:cNvSpPr>
          <p:nvPr>
            <p:ph type="sldNum" sz="quarter" idx="12"/>
          </p:nvPr>
        </p:nvSpPr>
        <p:spPr/>
        <p:txBody>
          <a:bodyPr/>
          <a:lstStyle/>
          <a:p>
            <a:fld id="{733AAE56-5BC2-4EE0-A1A2-1F30C162DD07}" type="slidenum">
              <a:rPr lang="en-US" smtClean="0"/>
              <a:pPr/>
              <a:t>36</a:t>
            </a:fld>
            <a:endParaRPr lang="en-US"/>
          </a:p>
        </p:txBody>
      </p:sp>
      <p:pic>
        <p:nvPicPr>
          <p:cNvPr id="3074" name="Picture 2"/>
          <p:cNvPicPr>
            <a:picLocks noChangeAspect="1" noChangeArrowheads="1"/>
          </p:cNvPicPr>
          <p:nvPr/>
        </p:nvPicPr>
        <p:blipFill>
          <a:blip r:embed="rId2" cstate="print"/>
          <a:srcRect/>
          <a:stretch>
            <a:fillRect/>
          </a:stretch>
        </p:blipFill>
        <p:spPr bwMode="auto">
          <a:xfrm>
            <a:off x="152400" y="2389371"/>
            <a:ext cx="8839200" cy="1192029"/>
          </a:xfrm>
          <a:prstGeom prst="rect">
            <a:avLst/>
          </a:prstGeom>
          <a:noFill/>
          <a:ln w="9525">
            <a:noFill/>
            <a:miter lim="800000"/>
            <a:headEnd/>
            <a:tailEnd/>
          </a:ln>
        </p:spPr>
      </p:pic>
      <p:sp>
        <p:nvSpPr>
          <p:cNvPr id="5" name="Rectangle 4"/>
          <p:cNvSpPr/>
          <p:nvPr/>
        </p:nvSpPr>
        <p:spPr>
          <a:xfrm>
            <a:off x="2362200" y="3810000"/>
            <a:ext cx="2032678" cy="1200329"/>
          </a:xfrm>
          <a:prstGeom prst="rect">
            <a:avLst/>
          </a:prstGeom>
        </p:spPr>
        <p:txBody>
          <a:bodyPr wrap="none">
            <a:spAutoFit/>
          </a:bodyPr>
          <a:lstStyle/>
          <a:p>
            <a:r>
              <a:rPr lang="en-US" sz="7200" b="1" dirty="0" smtClean="0"/>
              <a:t>max</a:t>
            </a:r>
            <a:endParaRPr lang="en-US" sz="7200" b="1" dirty="0"/>
          </a:p>
        </p:txBody>
      </p:sp>
      <p:pic>
        <p:nvPicPr>
          <p:cNvPr id="8" name="Picture 7"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7100" y="4038600"/>
            <a:ext cx="2273300" cy="825500"/>
          </a:xfrm>
          <a:prstGeom prst="rect">
            <a:avLst/>
          </a:prstGeom>
        </p:spPr>
      </p:pic>
      <p:pic>
        <p:nvPicPr>
          <p:cNvPr id="9" name="Picture 8"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0" y="4953000"/>
            <a:ext cx="1264825" cy="417328"/>
          </a:xfrm>
          <a:prstGeom prst="rect">
            <a:avLst/>
          </a:prstGeom>
        </p:spPr>
      </p:pic>
      <p:sp>
        <p:nvSpPr>
          <p:cNvPr id="11" name="Rectangle 10"/>
          <p:cNvSpPr/>
          <p:nvPr/>
        </p:nvSpPr>
        <p:spPr>
          <a:xfrm>
            <a:off x="1295400" y="5791200"/>
            <a:ext cx="6541900" cy="523220"/>
          </a:xfrm>
          <a:prstGeom prst="rect">
            <a:avLst/>
          </a:prstGeom>
        </p:spPr>
        <p:txBody>
          <a:bodyPr wrap="none">
            <a:spAutoFit/>
          </a:bodyPr>
          <a:lstStyle/>
          <a:p>
            <a:pPr marL="285750" lvl="0" indent="-285750">
              <a:spcBef>
                <a:spcPct val="20000"/>
              </a:spcBef>
              <a:buClr>
                <a:srgbClr val="3333CC"/>
              </a:buClr>
              <a:buSzPct val="70000"/>
            </a:pPr>
            <a:r>
              <a:rPr lang="en-US" sz="2800" b="1" kern="0" dirty="0">
                <a:solidFill>
                  <a:srgbClr val="C00000"/>
                </a:solidFill>
                <a:latin typeface="Tahoma"/>
              </a:rPr>
              <a:t>h</a:t>
            </a:r>
            <a:r>
              <a:rPr lang="en-US" sz="2800" b="1" kern="0" dirty="0" smtClean="0">
                <a:solidFill>
                  <a:srgbClr val="C00000"/>
                </a:solidFill>
                <a:latin typeface="Tahoma"/>
              </a:rPr>
              <a:t>ow do we solve this optimization?</a:t>
            </a:r>
            <a:endParaRPr lang="en-US" sz="2800" b="1" kern="0" dirty="0">
              <a:solidFill>
                <a:srgbClr val="C00000"/>
              </a:solidFill>
              <a:latin typeface="Tahoma"/>
            </a:endParaRPr>
          </a:p>
        </p:txBody>
      </p:sp>
    </p:spTree>
    <p:extLst>
      <p:ext uri="{BB962C8B-B14F-4D97-AF65-F5344CB8AC3E}">
        <p14:creationId xmlns:p14="http://schemas.microsoft.com/office/powerpoint/2010/main" val="21933678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Optimization</a:t>
            </a:r>
            <a:endParaRPr lang="en-US" dirty="0"/>
          </a:p>
        </p:txBody>
      </p:sp>
      <p:sp>
        <p:nvSpPr>
          <p:cNvPr id="3" name="Content Placeholder 2"/>
          <p:cNvSpPr>
            <a:spLocks noGrp="1"/>
          </p:cNvSpPr>
          <p:nvPr>
            <p:ph idx="1"/>
          </p:nvPr>
        </p:nvSpPr>
        <p:spPr/>
        <p:txBody>
          <a:bodyPr/>
          <a:lstStyle/>
          <a:p>
            <a:r>
              <a:rPr lang="en-US" dirty="0" smtClean="0"/>
              <a:t>Our objective is </a:t>
            </a:r>
            <a:r>
              <a:rPr lang="en-US" b="1" dirty="0" err="1" smtClean="0"/>
              <a:t>submodular</a:t>
            </a:r>
            <a:endParaRPr lang="en-US" b="1" dirty="0" smtClean="0"/>
          </a:p>
          <a:p>
            <a:pPr lvl="1"/>
            <a:r>
              <a:rPr lang="en-US" dirty="0" smtClean="0"/>
              <a:t>an intuitive </a:t>
            </a:r>
            <a:r>
              <a:rPr lang="en-US" b="1" dirty="0" smtClean="0"/>
              <a:t>diminishing </a:t>
            </a:r>
            <a:r>
              <a:rPr lang="en-US" b="1" smtClean="0"/>
              <a:t>returns </a:t>
            </a:r>
            <a:r>
              <a:rPr lang="en-US" smtClean="0"/>
              <a:t>property</a:t>
            </a:r>
            <a:endParaRPr lang="en-US" dirty="0"/>
          </a:p>
        </p:txBody>
      </p:sp>
      <p:sp>
        <p:nvSpPr>
          <p:cNvPr id="4" name="Slide Number Placeholder 3"/>
          <p:cNvSpPr>
            <a:spLocks noGrp="1"/>
          </p:cNvSpPr>
          <p:nvPr>
            <p:ph type="sldNum" sz="quarter" idx="12"/>
          </p:nvPr>
        </p:nvSpPr>
        <p:spPr/>
        <p:txBody>
          <a:bodyPr/>
          <a:lstStyle/>
          <a:p>
            <a:fld id="{733AAE56-5BC2-4EE0-A1A2-1F30C162DD07}" type="slidenum">
              <a:rPr lang="en-US" smtClean="0"/>
              <a:pPr/>
              <a:t>37</a:t>
            </a:fld>
            <a:endParaRPr lang="en-US"/>
          </a:p>
        </p:txBody>
      </p:sp>
      <p:sp>
        <p:nvSpPr>
          <p:cNvPr id="18" name="Rectangle 17"/>
          <p:cNvSpPr/>
          <p:nvPr/>
        </p:nvSpPr>
        <p:spPr>
          <a:xfrm>
            <a:off x="1143000" y="2438400"/>
            <a:ext cx="6858000" cy="83099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2400" dirty="0" smtClean="0"/>
              <a:t>Using simple greedy algorithm, can maximize objective </a:t>
            </a:r>
            <a:r>
              <a:rPr lang="en-US" sz="2400" b="1" dirty="0" smtClean="0"/>
              <a:t>efficiently </a:t>
            </a:r>
            <a:r>
              <a:rPr lang="en-US" sz="2400" dirty="0" smtClean="0"/>
              <a:t>and </a:t>
            </a:r>
            <a:r>
              <a:rPr lang="en-US" sz="2400" b="1" dirty="0" smtClean="0"/>
              <a:t>near-optimally</a:t>
            </a:r>
            <a:endParaRPr lang="en-US" sz="2800" b="1" dirty="0" smtClean="0"/>
          </a:p>
        </p:txBody>
      </p:sp>
    </p:spTree>
    <p:extLst>
      <p:ext uri="{BB962C8B-B14F-4D97-AF65-F5344CB8AC3E}">
        <p14:creationId xmlns:p14="http://schemas.microsoft.com/office/powerpoint/2010/main" val="3560047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Optimization</a:t>
            </a:r>
            <a:endParaRPr lang="en-US" dirty="0"/>
          </a:p>
        </p:txBody>
      </p:sp>
      <p:sp>
        <p:nvSpPr>
          <p:cNvPr id="3" name="Content Placeholder 2"/>
          <p:cNvSpPr>
            <a:spLocks noGrp="1"/>
          </p:cNvSpPr>
          <p:nvPr>
            <p:ph idx="1"/>
          </p:nvPr>
        </p:nvSpPr>
        <p:spPr/>
        <p:txBody>
          <a:bodyPr/>
          <a:lstStyle/>
          <a:p>
            <a:r>
              <a:rPr lang="en-US" dirty="0" smtClean="0"/>
              <a:t>Our objective is </a:t>
            </a:r>
            <a:r>
              <a:rPr lang="en-US" b="1" dirty="0" err="1" smtClean="0"/>
              <a:t>submodular</a:t>
            </a:r>
            <a:endParaRPr lang="en-US" dirty="0"/>
          </a:p>
        </p:txBody>
      </p:sp>
      <p:sp>
        <p:nvSpPr>
          <p:cNvPr id="4" name="Slide Number Placeholder 3"/>
          <p:cNvSpPr>
            <a:spLocks noGrp="1"/>
          </p:cNvSpPr>
          <p:nvPr>
            <p:ph type="sldNum" sz="quarter" idx="12"/>
          </p:nvPr>
        </p:nvSpPr>
        <p:spPr/>
        <p:txBody>
          <a:bodyPr/>
          <a:lstStyle/>
          <a:p>
            <a:fld id="{733AAE56-5BC2-4EE0-A1A2-1F30C162DD07}" type="slidenum">
              <a:rPr lang="en-US" smtClean="0"/>
              <a:pPr/>
              <a:t>38</a:t>
            </a:fld>
            <a:endParaRPr lang="en-US"/>
          </a:p>
        </p:txBody>
      </p:sp>
      <p:sp>
        <p:nvSpPr>
          <p:cNvPr id="5" name="Text Box 4"/>
          <p:cNvSpPr txBox="1">
            <a:spLocks noChangeArrowheads="1"/>
          </p:cNvSpPr>
          <p:nvPr/>
        </p:nvSpPr>
        <p:spPr bwMode="auto">
          <a:xfrm>
            <a:off x="4972050" y="2043113"/>
            <a:ext cx="3476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algn="r" eaLnBrk="0" fontAlgn="base" hangingPunct="0">
              <a:spcBef>
                <a:spcPct val="0"/>
              </a:spcBef>
              <a:spcAft>
                <a:spcPct val="0"/>
              </a:spcAft>
              <a:defRPr sz="2400">
                <a:solidFill>
                  <a:schemeClr val="tx1"/>
                </a:solidFill>
                <a:latin typeface="Calibri" charset="0"/>
                <a:ea typeface="ＭＳ Ｐゴシック" charset="0"/>
              </a:defRPr>
            </a:lvl6pPr>
            <a:lvl7pPr marL="2971800" indent="-228600" algn="r" eaLnBrk="0" fontAlgn="base" hangingPunct="0">
              <a:spcBef>
                <a:spcPct val="0"/>
              </a:spcBef>
              <a:spcAft>
                <a:spcPct val="0"/>
              </a:spcAft>
              <a:defRPr sz="2400">
                <a:solidFill>
                  <a:schemeClr val="tx1"/>
                </a:solidFill>
                <a:latin typeface="Calibri" charset="0"/>
                <a:ea typeface="ＭＳ Ｐゴシック" charset="0"/>
              </a:defRPr>
            </a:lvl7pPr>
            <a:lvl8pPr marL="3429000" indent="-228600" algn="r" eaLnBrk="0" fontAlgn="base" hangingPunct="0">
              <a:spcBef>
                <a:spcPct val="0"/>
              </a:spcBef>
              <a:spcAft>
                <a:spcPct val="0"/>
              </a:spcAft>
              <a:defRPr sz="2400">
                <a:solidFill>
                  <a:schemeClr val="tx1"/>
                </a:solidFill>
                <a:latin typeface="Calibri" charset="0"/>
                <a:ea typeface="ＭＳ Ｐゴシック" charset="0"/>
              </a:defRPr>
            </a:lvl8pPr>
            <a:lvl9pPr marL="3886200" indent="-228600" algn="r"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2800"/>
              <a:t>S</a:t>
            </a:r>
          </a:p>
        </p:txBody>
      </p:sp>
      <p:sp>
        <p:nvSpPr>
          <p:cNvPr id="6" name="Oval 5"/>
          <p:cNvSpPr>
            <a:spLocks noChangeArrowheads="1"/>
          </p:cNvSpPr>
          <p:nvPr/>
        </p:nvSpPr>
        <p:spPr bwMode="auto">
          <a:xfrm>
            <a:off x="1600200" y="2052638"/>
            <a:ext cx="1700213" cy="1071562"/>
          </a:xfrm>
          <a:prstGeom prst="ellipse">
            <a:avLst/>
          </a:prstGeom>
          <a:solidFill>
            <a:srgbClr val="CCFF66"/>
          </a:solidFill>
          <a:ln w="38100">
            <a:solidFill>
              <a:schemeClr val="tx1"/>
            </a:solidFill>
            <a:round/>
            <a:headEnd/>
            <a:tailEnd/>
          </a:ln>
        </p:spPr>
        <p:txBody>
          <a:bodyPr wrap="none" anchor="ctr"/>
          <a:lstStyle/>
          <a:p>
            <a:pPr algn="ctr"/>
            <a:r>
              <a:rPr lang="en-US" sz="2800" dirty="0"/>
              <a:t>B      </a:t>
            </a:r>
          </a:p>
        </p:txBody>
      </p:sp>
      <p:sp>
        <p:nvSpPr>
          <p:cNvPr id="7" name="Oval 6"/>
          <p:cNvSpPr>
            <a:spLocks noChangeArrowheads="1"/>
          </p:cNvSpPr>
          <p:nvPr/>
        </p:nvSpPr>
        <p:spPr bwMode="auto">
          <a:xfrm>
            <a:off x="2595563" y="2157413"/>
            <a:ext cx="533400" cy="533400"/>
          </a:xfrm>
          <a:prstGeom prst="ellipse">
            <a:avLst/>
          </a:prstGeom>
          <a:solidFill>
            <a:srgbClr val="FF8000"/>
          </a:solidFill>
          <a:ln w="38100">
            <a:solidFill>
              <a:schemeClr val="tx1"/>
            </a:solidFill>
            <a:round/>
            <a:headEnd/>
            <a:tailEnd/>
          </a:ln>
        </p:spPr>
        <p:txBody>
          <a:bodyPr wrap="none" anchor="ctr"/>
          <a:lstStyle/>
          <a:p>
            <a:pPr algn="ctr"/>
            <a:r>
              <a:rPr lang="en-US" sz="2800"/>
              <a:t>A</a:t>
            </a:r>
          </a:p>
        </p:txBody>
      </p:sp>
      <p:sp>
        <p:nvSpPr>
          <p:cNvPr id="8" name="Oval 7"/>
          <p:cNvSpPr>
            <a:spLocks noChangeArrowheads="1"/>
          </p:cNvSpPr>
          <p:nvPr/>
        </p:nvSpPr>
        <p:spPr bwMode="auto">
          <a:xfrm>
            <a:off x="4916488" y="2266950"/>
            <a:ext cx="76200" cy="76200"/>
          </a:xfrm>
          <a:prstGeom prst="ellipse">
            <a:avLst/>
          </a:prstGeom>
          <a:solidFill>
            <a:schemeClr val="tx1"/>
          </a:solidFill>
          <a:ln w="38100">
            <a:solidFill>
              <a:schemeClr val="tx1"/>
            </a:solidFill>
            <a:round/>
            <a:headEnd/>
            <a:tailEnd/>
          </a:ln>
        </p:spPr>
        <p:txBody>
          <a:bodyPr wrap="none" anchor="ctr"/>
          <a:lstStyle/>
          <a:p>
            <a:endParaRPr lang="en-US"/>
          </a:p>
        </p:txBody>
      </p:sp>
      <p:sp>
        <p:nvSpPr>
          <p:cNvPr id="9" name="Oval 8"/>
          <p:cNvSpPr>
            <a:spLocks noChangeArrowheads="1"/>
          </p:cNvSpPr>
          <p:nvPr/>
        </p:nvSpPr>
        <p:spPr bwMode="auto">
          <a:xfrm>
            <a:off x="4916488" y="2890838"/>
            <a:ext cx="76200" cy="76200"/>
          </a:xfrm>
          <a:prstGeom prst="ellipse">
            <a:avLst/>
          </a:prstGeom>
          <a:solidFill>
            <a:schemeClr val="tx1"/>
          </a:solidFill>
          <a:ln w="38100">
            <a:solidFill>
              <a:schemeClr val="tx1"/>
            </a:solidFill>
            <a:round/>
            <a:headEnd/>
            <a:tailEnd/>
          </a:ln>
        </p:spPr>
        <p:txBody>
          <a:bodyPr wrap="none" anchor="ctr"/>
          <a:lstStyle/>
          <a:p>
            <a:endParaRPr lang="en-US"/>
          </a:p>
        </p:txBody>
      </p:sp>
      <p:sp>
        <p:nvSpPr>
          <p:cNvPr id="10" name="Text Box 9"/>
          <p:cNvSpPr txBox="1">
            <a:spLocks noChangeArrowheads="1"/>
          </p:cNvSpPr>
          <p:nvPr/>
        </p:nvSpPr>
        <p:spPr bwMode="auto">
          <a:xfrm>
            <a:off x="4981575" y="2667000"/>
            <a:ext cx="3476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algn="r" eaLnBrk="0" fontAlgn="base" hangingPunct="0">
              <a:spcBef>
                <a:spcPct val="0"/>
              </a:spcBef>
              <a:spcAft>
                <a:spcPct val="0"/>
              </a:spcAft>
              <a:defRPr sz="2400">
                <a:solidFill>
                  <a:schemeClr val="tx1"/>
                </a:solidFill>
                <a:latin typeface="Calibri" charset="0"/>
                <a:ea typeface="ＭＳ Ｐゴシック" charset="0"/>
              </a:defRPr>
            </a:lvl6pPr>
            <a:lvl7pPr marL="2971800" indent="-228600" algn="r" eaLnBrk="0" fontAlgn="base" hangingPunct="0">
              <a:spcBef>
                <a:spcPct val="0"/>
              </a:spcBef>
              <a:spcAft>
                <a:spcPct val="0"/>
              </a:spcAft>
              <a:defRPr sz="2400">
                <a:solidFill>
                  <a:schemeClr val="tx1"/>
                </a:solidFill>
                <a:latin typeface="Calibri" charset="0"/>
                <a:ea typeface="ＭＳ Ｐゴシック" charset="0"/>
              </a:defRPr>
            </a:lvl7pPr>
            <a:lvl8pPr marL="3429000" indent="-228600" algn="r" eaLnBrk="0" fontAlgn="base" hangingPunct="0">
              <a:spcBef>
                <a:spcPct val="0"/>
              </a:spcBef>
              <a:spcAft>
                <a:spcPct val="0"/>
              </a:spcAft>
              <a:defRPr sz="2400">
                <a:solidFill>
                  <a:schemeClr val="tx1"/>
                </a:solidFill>
                <a:latin typeface="Calibri" charset="0"/>
                <a:ea typeface="ＭＳ Ｐゴシック" charset="0"/>
              </a:defRPr>
            </a:lvl8pPr>
            <a:lvl9pPr marL="3886200" indent="-228600" algn="r"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2800"/>
              <a:t>S</a:t>
            </a:r>
          </a:p>
        </p:txBody>
      </p:sp>
      <p:sp>
        <p:nvSpPr>
          <p:cNvPr id="11" name="Text Box 10"/>
          <p:cNvSpPr txBox="1">
            <a:spLocks noChangeArrowheads="1"/>
          </p:cNvSpPr>
          <p:nvPr/>
        </p:nvSpPr>
        <p:spPr bwMode="auto">
          <a:xfrm>
            <a:off x="4495800" y="2019300"/>
            <a:ext cx="3619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algn="r" eaLnBrk="0" fontAlgn="base" hangingPunct="0">
              <a:spcBef>
                <a:spcPct val="0"/>
              </a:spcBef>
              <a:spcAft>
                <a:spcPct val="0"/>
              </a:spcAft>
              <a:defRPr sz="2400">
                <a:solidFill>
                  <a:schemeClr val="tx1"/>
                </a:solidFill>
                <a:latin typeface="Calibri" charset="0"/>
                <a:ea typeface="ＭＳ Ｐゴシック" charset="0"/>
              </a:defRPr>
            </a:lvl6pPr>
            <a:lvl7pPr marL="2971800" indent="-228600" algn="r" eaLnBrk="0" fontAlgn="base" hangingPunct="0">
              <a:spcBef>
                <a:spcPct val="0"/>
              </a:spcBef>
              <a:spcAft>
                <a:spcPct val="0"/>
              </a:spcAft>
              <a:defRPr sz="2400">
                <a:solidFill>
                  <a:schemeClr val="tx1"/>
                </a:solidFill>
                <a:latin typeface="Calibri" charset="0"/>
                <a:ea typeface="ＭＳ Ｐゴシック" charset="0"/>
              </a:defRPr>
            </a:lvl7pPr>
            <a:lvl8pPr marL="3429000" indent="-228600" algn="r" eaLnBrk="0" fontAlgn="base" hangingPunct="0">
              <a:spcBef>
                <a:spcPct val="0"/>
              </a:spcBef>
              <a:spcAft>
                <a:spcPct val="0"/>
              </a:spcAft>
              <a:defRPr sz="2400">
                <a:solidFill>
                  <a:schemeClr val="tx1"/>
                </a:solidFill>
                <a:latin typeface="Calibri" charset="0"/>
                <a:ea typeface="ＭＳ Ｐゴシック" charset="0"/>
              </a:defRPr>
            </a:lvl8pPr>
            <a:lvl9pPr marL="3886200" indent="-228600" algn="r"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2800"/>
              <a:t>+</a:t>
            </a:r>
          </a:p>
        </p:txBody>
      </p:sp>
      <p:sp>
        <p:nvSpPr>
          <p:cNvPr id="12" name="Text Box 11"/>
          <p:cNvSpPr txBox="1">
            <a:spLocks noChangeArrowheads="1"/>
          </p:cNvSpPr>
          <p:nvPr/>
        </p:nvSpPr>
        <p:spPr bwMode="auto">
          <a:xfrm>
            <a:off x="4497388" y="2647950"/>
            <a:ext cx="3619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algn="r" eaLnBrk="0" fontAlgn="base" hangingPunct="0">
              <a:spcBef>
                <a:spcPct val="0"/>
              </a:spcBef>
              <a:spcAft>
                <a:spcPct val="0"/>
              </a:spcAft>
              <a:defRPr sz="2400">
                <a:solidFill>
                  <a:schemeClr val="tx1"/>
                </a:solidFill>
                <a:latin typeface="Calibri" charset="0"/>
                <a:ea typeface="ＭＳ Ｐゴシック" charset="0"/>
              </a:defRPr>
            </a:lvl6pPr>
            <a:lvl7pPr marL="2971800" indent="-228600" algn="r" eaLnBrk="0" fontAlgn="base" hangingPunct="0">
              <a:spcBef>
                <a:spcPct val="0"/>
              </a:spcBef>
              <a:spcAft>
                <a:spcPct val="0"/>
              </a:spcAft>
              <a:defRPr sz="2400">
                <a:solidFill>
                  <a:schemeClr val="tx1"/>
                </a:solidFill>
                <a:latin typeface="Calibri" charset="0"/>
                <a:ea typeface="ＭＳ Ｐゴシック" charset="0"/>
              </a:defRPr>
            </a:lvl7pPr>
            <a:lvl8pPr marL="3429000" indent="-228600" algn="r" eaLnBrk="0" fontAlgn="base" hangingPunct="0">
              <a:spcBef>
                <a:spcPct val="0"/>
              </a:spcBef>
              <a:spcAft>
                <a:spcPct val="0"/>
              </a:spcAft>
              <a:defRPr sz="2400">
                <a:solidFill>
                  <a:schemeClr val="tx1"/>
                </a:solidFill>
                <a:latin typeface="Calibri" charset="0"/>
                <a:ea typeface="ＭＳ Ｐゴシック" charset="0"/>
              </a:defRPr>
            </a:lvl8pPr>
            <a:lvl9pPr marL="3886200" indent="-228600" algn="r"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2800"/>
              <a:t>+</a:t>
            </a:r>
          </a:p>
        </p:txBody>
      </p:sp>
      <p:sp>
        <p:nvSpPr>
          <p:cNvPr id="13" name="AutoShape 12"/>
          <p:cNvSpPr>
            <a:spLocks noChangeArrowheads="1"/>
          </p:cNvSpPr>
          <p:nvPr/>
        </p:nvSpPr>
        <p:spPr bwMode="auto">
          <a:xfrm>
            <a:off x="5410200" y="2057400"/>
            <a:ext cx="2686050" cy="604838"/>
          </a:xfrm>
          <a:prstGeom prst="leftArrow">
            <a:avLst>
              <a:gd name="adj1" fmla="val 57481"/>
              <a:gd name="adj2" fmla="val 59315"/>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Large improvement</a:t>
            </a:r>
          </a:p>
        </p:txBody>
      </p:sp>
      <p:sp>
        <p:nvSpPr>
          <p:cNvPr id="14" name="AutoShape 13"/>
          <p:cNvSpPr>
            <a:spLocks noChangeArrowheads="1"/>
          </p:cNvSpPr>
          <p:nvPr/>
        </p:nvSpPr>
        <p:spPr bwMode="auto">
          <a:xfrm>
            <a:off x="5410200" y="2738438"/>
            <a:ext cx="2362200" cy="433387"/>
          </a:xfrm>
          <a:prstGeom prst="leftArrow">
            <a:avLst>
              <a:gd name="adj1" fmla="val 71657"/>
              <a:gd name="adj2" fmla="val 80967"/>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800" dirty="0"/>
              <a:t>Small improvement</a:t>
            </a:r>
          </a:p>
        </p:txBody>
      </p:sp>
      <p:sp>
        <p:nvSpPr>
          <p:cNvPr id="15" name="Rectangle 14"/>
          <p:cNvSpPr>
            <a:spLocks noChangeArrowheads="1"/>
          </p:cNvSpPr>
          <p:nvPr/>
        </p:nvSpPr>
        <p:spPr bwMode="auto">
          <a:xfrm>
            <a:off x="314399" y="3429000"/>
            <a:ext cx="86868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lgn="l">
              <a:spcBef>
                <a:spcPct val="20000"/>
              </a:spcBef>
              <a:buClr>
                <a:schemeClr val="folHlink"/>
              </a:buClr>
              <a:buSzPct val="70000"/>
              <a:buFont typeface="Wingdings" charset="0"/>
              <a:buNone/>
            </a:pPr>
            <a:r>
              <a:rPr lang="en-US" sz="2800" dirty="0"/>
              <a:t>For A</a:t>
            </a:r>
            <a:r>
              <a:rPr lang="en-US" sz="2800" dirty="0">
                <a:latin typeface="cmsy10" charset="0"/>
              </a:rPr>
              <a:t>µ</a:t>
            </a:r>
            <a:r>
              <a:rPr lang="en-US" sz="2800" dirty="0"/>
              <a:t>B, </a:t>
            </a:r>
            <a:r>
              <a:rPr lang="en-US" sz="2800" dirty="0" err="1"/>
              <a:t>s</a:t>
            </a:r>
            <a:r>
              <a:rPr lang="en-US" sz="2800" dirty="0" err="1">
                <a:latin typeface="Symbol" charset="0"/>
                <a:sym typeface="Symbol" charset="0"/>
              </a:rPr>
              <a:t></a:t>
            </a:r>
            <a:r>
              <a:rPr lang="en-US" sz="2800" dirty="0" err="1" smtClean="0"/>
              <a:t>B</a:t>
            </a:r>
            <a:r>
              <a:rPr lang="en-US" sz="2800" dirty="0" smtClean="0"/>
              <a:t>,</a:t>
            </a:r>
          </a:p>
          <a:p>
            <a:pPr marL="285750" indent="-285750" algn="l">
              <a:spcBef>
                <a:spcPct val="20000"/>
              </a:spcBef>
              <a:buClr>
                <a:schemeClr val="folHlink"/>
              </a:buClr>
              <a:buSzPct val="70000"/>
              <a:buFont typeface="Wingdings" charset="0"/>
              <a:buNone/>
            </a:pPr>
            <a:r>
              <a:rPr lang="en-US" sz="2800" dirty="0"/>
              <a:t>	</a:t>
            </a:r>
            <a:r>
              <a:rPr lang="en-US" sz="2800" dirty="0" smtClean="0"/>
              <a:t>	F</a:t>
            </a:r>
            <a:r>
              <a:rPr lang="en-US" sz="2800" dirty="0"/>
              <a:t>(A </a:t>
            </a:r>
            <a:r>
              <a:rPr lang="en-US" sz="2800" dirty="0">
                <a:latin typeface="cmsy10" charset="0"/>
              </a:rPr>
              <a:t>[</a:t>
            </a:r>
            <a:r>
              <a:rPr lang="en-US" sz="2800" dirty="0"/>
              <a:t> {s}) – F(A) </a:t>
            </a:r>
            <a:r>
              <a:rPr lang="en-US" sz="2800" dirty="0">
                <a:latin typeface="cmsy10" charset="0"/>
              </a:rPr>
              <a:t>¸</a:t>
            </a:r>
            <a:r>
              <a:rPr lang="en-US" sz="2800" dirty="0"/>
              <a:t> F(B </a:t>
            </a:r>
            <a:r>
              <a:rPr lang="en-US" sz="2800" dirty="0">
                <a:latin typeface="cmsy10" charset="0"/>
              </a:rPr>
              <a:t>[</a:t>
            </a:r>
            <a:r>
              <a:rPr lang="en-US" sz="2800" dirty="0"/>
              <a:t> {s}) – F(B)</a:t>
            </a:r>
          </a:p>
        </p:txBody>
      </p:sp>
      <p:sp>
        <p:nvSpPr>
          <p:cNvPr id="17" name="Rectangle 16"/>
          <p:cNvSpPr/>
          <p:nvPr/>
        </p:nvSpPr>
        <p:spPr>
          <a:xfrm>
            <a:off x="152400" y="6324600"/>
            <a:ext cx="3187065" cy="369332"/>
          </a:xfrm>
          <a:prstGeom prst="rect">
            <a:avLst/>
          </a:prstGeom>
        </p:spPr>
        <p:txBody>
          <a:bodyPr wrap="none">
            <a:spAutoFit/>
          </a:bodyPr>
          <a:lstStyle/>
          <a:p>
            <a:r>
              <a:rPr lang="en-US" dirty="0" smtClean="0"/>
              <a:t>[slide credit: Andreas Krause]</a:t>
            </a:r>
            <a:endParaRPr lang="en-US" dirty="0"/>
          </a:p>
        </p:txBody>
      </p:sp>
      <p:sp>
        <p:nvSpPr>
          <p:cNvPr id="18" name="Rectangle 17"/>
          <p:cNvSpPr/>
          <p:nvPr/>
        </p:nvSpPr>
        <p:spPr>
          <a:xfrm>
            <a:off x="1143000" y="5036403"/>
            <a:ext cx="6858000" cy="83099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2400" dirty="0" smtClean="0"/>
              <a:t>Using simple greedy algorithm, can maximize objective </a:t>
            </a:r>
            <a:r>
              <a:rPr lang="en-US" sz="2400" b="1" dirty="0" smtClean="0"/>
              <a:t>efficiently </a:t>
            </a:r>
            <a:r>
              <a:rPr lang="en-US" sz="2400" dirty="0" smtClean="0"/>
              <a:t>and </a:t>
            </a:r>
            <a:r>
              <a:rPr lang="en-US" sz="2400" b="1" dirty="0" smtClean="0"/>
              <a:t>near-optimally</a:t>
            </a:r>
            <a:endParaRPr lang="en-US" sz="2800" b="1" dirty="0" smtClean="0"/>
          </a:p>
        </p:txBody>
      </p:sp>
    </p:spTree>
    <p:extLst>
      <p:ext uri="{BB962C8B-B14F-4D97-AF65-F5344CB8AC3E}">
        <p14:creationId xmlns:p14="http://schemas.microsoft.com/office/powerpoint/2010/main" val="19269843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0" presetClass="path" presetSubtype="0" accel="50000" decel="50000" fill="hold" nodeType="clickEffect">
                                  <p:stCondLst>
                                    <p:cond delay="0"/>
                                  </p:stCondLst>
                                  <p:childTnLst>
                                    <p:animMotion origin="layout" path="M -3.33333E-6 3.84455E-6 L 0.13125 0.07633 " pathEditMode="relative" rAng="0" ptsTypes="AA">
                                      <p:cBhvr>
                                        <p:cTn id="17" dur="500" fill="hold"/>
                                        <p:tgtEl>
                                          <p:spTgt spid="6"/>
                                        </p:tgtEl>
                                        <p:attrNameLst>
                                          <p:attrName>ppt_x</p:attrName>
                                          <p:attrName>ppt_y</p:attrName>
                                        </p:attrNameLst>
                                      </p:cBhvr>
                                      <p:rCtr x="6562" y="3817"/>
                                    </p:animMotion>
                                  </p:childTnLst>
                                </p:cTn>
                              </p:par>
                              <p:par>
                                <p:cTn id="18" presetID="0" presetClass="path" presetSubtype="0" accel="50000" decel="50000" fill="hold" nodeType="withEffect">
                                  <p:stCondLst>
                                    <p:cond delay="0"/>
                                  </p:stCondLst>
                                  <p:childTnLst>
                                    <p:animMotion origin="layout" path="M -3.33333E-6 1.7696E-6 L 0.13125 -0.02221 " pathEditMode="relative" rAng="0" ptsTypes="AA">
                                      <p:cBhvr>
                                        <p:cTn id="19" dur="500" fill="hold"/>
                                        <p:tgtEl>
                                          <p:spTgt spid="7"/>
                                        </p:tgtEl>
                                        <p:attrNameLst>
                                          <p:attrName>ppt_x</p:attrName>
                                          <p:attrName>ppt_y</p:attrName>
                                        </p:attrNameLst>
                                      </p:cBhvr>
                                      <p:rCtr x="6562" y="-1110"/>
                                    </p:animMotion>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par>
                          <p:cTn id="40" fill="hold">
                            <p:stCondLst>
                              <p:cond delay="1500"/>
                            </p:stCondLst>
                            <p:childTnLst>
                              <p:par>
                                <p:cTn id="41" presetID="1"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p:bldP spid="11" grpId="0"/>
      <p:bldP spid="12" grpId="0"/>
      <p:bldP spid="13" grpId="0" animBg="1"/>
      <p:bldP spid="14" grpId="0" animBg="1"/>
      <p:bldP spid="15" grpId="0"/>
      <p:bldP spid="1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sp>
        <p:nvSpPr>
          <p:cNvPr id="4" name="Slide Number Placeholder 3"/>
          <p:cNvSpPr>
            <a:spLocks noGrp="1"/>
          </p:cNvSpPr>
          <p:nvPr>
            <p:ph type="sldNum" sz="quarter" idx="12"/>
          </p:nvPr>
        </p:nvSpPr>
        <p:spPr/>
        <p:txBody>
          <a:bodyPr/>
          <a:lstStyle/>
          <a:p>
            <a:fld id="{733AAE56-5BC2-4EE0-A1A2-1F30C162DD07}" type="slidenum">
              <a:rPr lang="en-US" smtClean="0"/>
              <a:pPr/>
              <a:t>39</a:t>
            </a:fld>
            <a:endParaRPr lang="en-US"/>
          </a:p>
        </p:txBody>
      </p:sp>
      <p:sp>
        <p:nvSpPr>
          <p:cNvPr id="5" name="Rectangle 4"/>
          <p:cNvSpPr/>
          <p:nvPr/>
        </p:nvSpPr>
        <p:spPr bwMode="auto">
          <a:xfrm>
            <a:off x="3352800" y="1524000"/>
            <a:ext cx="685800" cy="533400"/>
          </a:xfrm>
          <a:prstGeom prst="rect">
            <a:avLst/>
          </a:prstGeom>
          <a:solidFill>
            <a:schemeClr val="accent6">
              <a:lumMod val="60000"/>
              <a:lumOff val="40000"/>
            </a:schemeClr>
          </a:solidFill>
          <a:ln w="38100"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112" charset="0"/>
            </a:endParaRPr>
          </a:p>
        </p:txBody>
      </p:sp>
      <p:sp>
        <p:nvSpPr>
          <p:cNvPr id="6" name="Rectangle 5"/>
          <p:cNvSpPr/>
          <p:nvPr/>
        </p:nvSpPr>
        <p:spPr bwMode="auto">
          <a:xfrm>
            <a:off x="4343400" y="1524000"/>
            <a:ext cx="685800" cy="533400"/>
          </a:xfrm>
          <a:prstGeom prst="rect">
            <a:avLst/>
          </a:prstGeom>
          <a:solidFill>
            <a:schemeClr val="accent6">
              <a:lumMod val="60000"/>
              <a:lumOff val="40000"/>
            </a:schemeClr>
          </a:solidFill>
          <a:ln w="38100"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112" charset="0"/>
            </a:endParaRPr>
          </a:p>
        </p:txBody>
      </p:sp>
      <p:sp>
        <p:nvSpPr>
          <p:cNvPr id="7" name="Rectangle 6"/>
          <p:cNvSpPr/>
          <p:nvPr/>
        </p:nvSpPr>
        <p:spPr bwMode="auto">
          <a:xfrm>
            <a:off x="5334000" y="1524000"/>
            <a:ext cx="685800" cy="533400"/>
          </a:xfrm>
          <a:prstGeom prst="rect">
            <a:avLst/>
          </a:prstGeom>
          <a:solidFill>
            <a:schemeClr val="accent6">
              <a:lumMod val="60000"/>
              <a:lumOff val="40000"/>
            </a:schemeClr>
          </a:solidFill>
          <a:ln w="38100"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112" charset="0"/>
            </a:endParaRPr>
          </a:p>
        </p:txBody>
      </p:sp>
      <p:sp>
        <p:nvSpPr>
          <p:cNvPr id="10" name="TextBox 9"/>
          <p:cNvSpPr txBox="1"/>
          <p:nvPr/>
        </p:nvSpPr>
        <p:spPr>
          <a:xfrm>
            <a:off x="609600" y="1447800"/>
            <a:ext cx="1451038" cy="461665"/>
          </a:xfrm>
          <a:prstGeom prst="rect">
            <a:avLst/>
          </a:prstGeom>
          <a:noFill/>
        </p:spPr>
        <p:txBody>
          <a:bodyPr wrap="none" rtlCol="0">
            <a:spAutoFit/>
          </a:bodyPr>
          <a:lstStyle/>
          <a:p>
            <a:r>
              <a:rPr lang="en-US" sz="2400" dirty="0" smtClean="0"/>
              <a:t>query set</a:t>
            </a:r>
            <a:endParaRPr lang="en-US" sz="2400" dirty="0"/>
          </a:p>
        </p:txBody>
      </p:sp>
      <p:sp>
        <p:nvSpPr>
          <p:cNvPr id="12" name="Rectangle 11"/>
          <p:cNvSpPr/>
          <p:nvPr/>
        </p:nvSpPr>
        <p:spPr>
          <a:xfrm>
            <a:off x="2286000" y="3276600"/>
            <a:ext cx="2032678" cy="1200329"/>
          </a:xfrm>
          <a:prstGeom prst="rect">
            <a:avLst/>
          </a:prstGeom>
        </p:spPr>
        <p:txBody>
          <a:bodyPr wrap="none">
            <a:spAutoFit/>
          </a:bodyPr>
          <a:lstStyle/>
          <a:p>
            <a:r>
              <a:rPr lang="en-US" sz="7200" b="1" dirty="0" smtClean="0"/>
              <a:t>max</a:t>
            </a:r>
            <a:endParaRPr lang="en-US" sz="7200" b="1" dirty="0"/>
          </a:p>
        </p:txBody>
      </p:sp>
      <p:pic>
        <p:nvPicPr>
          <p:cNvPr id="13" name="Picture 12"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0900" y="3505200"/>
            <a:ext cx="2273300" cy="825500"/>
          </a:xfrm>
          <a:prstGeom prst="rect">
            <a:avLst/>
          </a:prstGeom>
        </p:spPr>
      </p:pic>
      <p:pic>
        <p:nvPicPr>
          <p:cNvPr id="14" name="Picture 13"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4419600"/>
            <a:ext cx="1264825" cy="417328"/>
          </a:xfrm>
          <a:prstGeom prst="rect">
            <a:avLst/>
          </a:prstGeom>
        </p:spPr>
      </p:pic>
      <p:sp>
        <p:nvSpPr>
          <p:cNvPr id="15" name="Rectangle 14"/>
          <p:cNvSpPr/>
          <p:nvPr/>
        </p:nvSpPr>
        <p:spPr bwMode="auto">
          <a:xfrm>
            <a:off x="2362200" y="6096000"/>
            <a:ext cx="685800" cy="533400"/>
          </a:xfrm>
          <a:prstGeom prst="rect">
            <a:avLst/>
          </a:prstGeom>
          <a:solidFill>
            <a:schemeClr val="tx2">
              <a:lumMod val="40000"/>
              <a:lumOff val="60000"/>
            </a:schemeClr>
          </a:solidFill>
          <a:ln w="38100" cap="flat" cmpd="sng" algn="ctr">
            <a:solidFill>
              <a:srgbClr val="3366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112" charset="0"/>
            </a:endParaRPr>
          </a:p>
        </p:txBody>
      </p:sp>
      <p:sp>
        <p:nvSpPr>
          <p:cNvPr id="16" name="Rectangle 15"/>
          <p:cNvSpPr/>
          <p:nvPr/>
        </p:nvSpPr>
        <p:spPr bwMode="auto">
          <a:xfrm>
            <a:off x="3352800" y="6096000"/>
            <a:ext cx="685800" cy="533400"/>
          </a:xfrm>
          <a:prstGeom prst="rect">
            <a:avLst/>
          </a:prstGeom>
          <a:solidFill>
            <a:schemeClr val="tx2">
              <a:lumMod val="40000"/>
              <a:lumOff val="60000"/>
            </a:schemeClr>
          </a:solidFill>
          <a:ln w="38100" cap="flat" cmpd="sng" algn="ctr">
            <a:solidFill>
              <a:srgbClr val="3366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112" charset="0"/>
            </a:endParaRPr>
          </a:p>
        </p:txBody>
      </p:sp>
      <p:sp>
        <p:nvSpPr>
          <p:cNvPr id="17" name="Rectangle 16"/>
          <p:cNvSpPr/>
          <p:nvPr/>
        </p:nvSpPr>
        <p:spPr bwMode="auto">
          <a:xfrm>
            <a:off x="4343400" y="6096000"/>
            <a:ext cx="685800" cy="533400"/>
          </a:xfrm>
          <a:prstGeom prst="rect">
            <a:avLst/>
          </a:prstGeom>
          <a:solidFill>
            <a:schemeClr val="tx2">
              <a:lumMod val="40000"/>
              <a:lumOff val="60000"/>
            </a:schemeClr>
          </a:solidFill>
          <a:ln w="38100" cap="flat" cmpd="sng" algn="ctr">
            <a:solidFill>
              <a:srgbClr val="3366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112" charset="0"/>
            </a:endParaRPr>
          </a:p>
        </p:txBody>
      </p:sp>
      <p:sp>
        <p:nvSpPr>
          <p:cNvPr id="18" name="Rectangle 17"/>
          <p:cNvSpPr/>
          <p:nvPr/>
        </p:nvSpPr>
        <p:spPr bwMode="auto">
          <a:xfrm>
            <a:off x="5334000" y="6096000"/>
            <a:ext cx="685800" cy="533400"/>
          </a:xfrm>
          <a:prstGeom prst="rect">
            <a:avLst/>
          </a:prstGeom>
          <a:solidFill>
            <a:schemeClr val="tx2">
              <a:lumMod val="40000"/>
              <a:lumOff val="60000"/>
            </a:schemeClr>
          </a:solidFill>
          <a:ln w="38100" cap="flat" cmpd="sng" algn="ctr">
            <a:solidFill>
              <a:srgbClr val="3366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112" charset="0"/>
            </a:endParaRPr>
          </a:p>
        </p:txBody>
      </p:sp>
      <p:sp>
        <p:nvSpPr>
          <p:cNvPr id="19" name="Rectangle 18"/>
          <p:cNvSpPr/>
          <p:nvPr/>
        </p:nvSpPr>
        <p:spPr bwMode="auto">
          <a:xfrm>
            <a:off x="6324600" y="6096000"/>
            <a:ext cx="685800" cy="533400"/>
          </a:xfrm>
          <a:prstGeom prst="rect">
            <a:avLst/>
          </a:prstGeom>
          <a:solidFill>
            <a:schemeClr val="tx2">
              <a:lumMod val="40000"/>
              <a:lumOff val="60000"/>
            </a:schemeClr>
          </a:solidFill>
          <a:ln w="38100" cap="flat" cmpd="sng" algn="ctr">
            <a:solidFill>
              <a:srgbClr val="3366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112" charset="0"/>
            </a:endParaRPr>
          </a:p>
        </p:txBody>
      </p:sp>
      <p:sp>
        <p:nvSpPr>
          <p:cNvPr id="21" name="Rectangle 20"/>
          <p:cNvSpPr/>
          <p:nvPr/>
        </p:nvSpPr>
        <p:spPr bwMode="auto">
          <a:xfrm>
            <a:off x="1981200" y="3352800"/>
            <a:ext cx="5410200" cy="1676400"/>
          </a:xfrm>
          <a:prstGeom prst="rect">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112" charset="0"/>
            </a:endParaRPr>
          </a:p>
        </p:txBody>
      </p:sp>
      <p:sp>
        <p:nvSpPr>
          <p:cNvPr id="22" name="Oval 21"/>
          <p:cNvSpPr/>
          <p:nvPr/>
        </p:nvSpPr>
        <p:spPr bwMode="auto">
          <a:xfrm>
            <a:off x="2971800" y="1066800"/>
            <a:ext cx="3429000" cy="1371600"/>
          </a:xfrm>
          <a:prstGeom prst="ellipse">
            <a:avLst/>
          </a:prstGeom>
          <a:noFill/>
          <a:ln w="38100" cap="flat" cmpd="sng" algn="ctr">
            <a:solidFill>
              <a:schemeClr val="accent6">
                <a:lumMod val="50000"/>
              </a:schemeClr>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112" charset="0"/>
            </a:endParaRPr>
          </a:p>
        </p:txBody>
      </p:sp>
      <p:sp>
        <p:nvSpPr>
          <p:cNvPr id="23" name="Down Arrow 22"/>
          <p:cNvSpPr/>
          <p:nvPr/>
        </p:nvSpPr>
        <p:spPr bwMode="auto">
          <a:xfrm>
            <a:off x="4267200" y="2590800"/>
            <a:ext cx="838200" cy="609600"/>
          </a:xfrm>
          <a:prstGeom prst="downArrow">
            <a:avLst/>
          </a:prstGeom>
          <a:solidFill>
            <a:schemeClr val="tx1"/>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112" charset="0"/>
            </a:endParaRPr>
          </a:p>
        </p:txBody>
      </p:sp>
      <p:sp>
        <p:nvSpPr>
          <p:cNvPr id="24" name="Down Arrow 23"/>
          <p:cNvSpPr/>
          <p:nvPr/>
        </p:nvSpPr>
        <p:spPr bwMode="auto">
          <a:xfrm>
            <a:off x="4267200" y="5181600"/>
            <a:ext cx="838200" cy="609600"/>
          </a:xfrm>
          <a:prstGeom prst="downArrow">
            <a:avLst/>
          </a:prstGeom>
          <a:solidFill>
            <a:schemeClr val="tx1"/>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112" charset="0"/>
            </a:endParaRPr>
          </a:p>
        </p:txBody>
      </p:sp>
      <p:sp>
        <p:nvSpPr>
          <p:cNvPr id="25" name="TextBox 24"/>
          <p:cNvSpPr txBox="1"/>
          <p:nvPr/>
        </p:nvSpPr>
        <p:spPr>
          <a:xfrm>
            <a:off x="609600" y="6091535"/>
            <a:ext cx="1441420" cy="461665"/>
          </a:xfrm>
          <a:prstGeom prst="rect">
            <a:avLst/>
          </a:prstGeom>
          <a:noFill/>
        </p:spPr>
        <p:txBody>
          <a:bodyPr wrap="none" rtlCol="0">
            <a:spAutoFit/>
          </a:bodyPr>
          <a:lstStyle/>
          <a:p>
            <a:r>
              <a:rPr lang="en-US" sz="2400" dirty="0"/>
              <a:t>r</a:t>
            </a:r>
            <a:r>
              <a:rPr lang="en-US" sz="2400" dirty="0" smtClean="0"/>
              <a:t>esult set</a:t>
            </a:r>
            <a:endParaRPr lang="en-US" sz="2400" dirty="0"/>
          </a:p>
        </p:txBody>
      </p:sp>
    </p:spTree>
    <p:extLst>
      <p:ext uri="{BB962C8B-B14F-4D97-AF65-F5344CB8AC3E}">
        <p14:creationId xmlns:p14="http://schemas.microsoft.com/office/powerpoint/2010/main" val="128917804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research question</a:t>
            </a:r>
            <a:endParaRPr lang="en-US" dirty="0"/>
          </a:p>
        </p:txBody>
      </p:sp>
      <p:sp>
        <p:nvSpPr>
          <p:cNvPr id="3" name="Content Placeholder 2"/>
          <p:cNvSpPr>
            <a:spLocks noGrp="1"/>
          </p:cNvSpPr>
          <p:nvPr>
            <p:ph idx="1"/>
          </p:nvPr>
        </p:nvSpPr>
        <p:spPr/>
        <p:txBody>
          <a:bodyPr/>
          <a:lstStyle/>
          <a:p>
            <a:r>
              <a:rPr lang="en-US" dirty="0" smtClean="0"/>
              <a:t>Is there an approximation algorithm for the </a:t>
            </a:r>
            <a:r>
              <a:rPr lang="en-US" dirty="0" err="1" smtClean="0"/>
              <a:t>submodular</a:t>
            </a:r>
            <a:r>
              <a:rPr lang="en-US" dirty="0" smtClean="0"/>
              <a:t> covering problem that doesn’t require an integral-valued objective function?</a:t>
            </a:r>
          </a:p>
          <a:p>
            <a:endParaRPr lang="en-US" dirty="0"/>
          </a:p>
        </p:txBody>
      </p:sp>
      <p:sp>
        <p:nvSpPr>
          <p:cNvPr id="4" name="Slide Number Placeholder 3"/>
          <p:cNvSpPr>
            <a:spLocks noGrp="1"/>
          </p:cNvSpPr>
          <p:nvPr>
            <p:ph type="sldNum" sz="quarter" idx="12"/>
          </p:nvPr>
        </p:nvSpPr>
        <p:spPr/>
        <p:txBody>
          <a:bodyPr/>
          <a:lstStyle/>
          <a:p>
            <a:fld id="{733AAE56-5BC2-4EE0-A1A2-1F30C162DD07}" type="slidenum">
              <a:rPr lang="en-US" smtClean="0"/>
              <a:pPr/>
              <a:t>4</a:t>
            </a:fld>
            <a:endParaRPr lang="en-US"/>
          </a:p>
        </p:txBody>
      </p:sp>
      <p:cxnSp>
        <p:nvCxnSpPr>
          <p:cNvPr id="8" name="Straight Connector 7"/>
          <p:cNvCxnSpPr/>
          <p:nvPr/>
        </p:nvCxnSpPr>
        <p:spPr bwMode="auto">
          <a:xfrm>
            <a:off x="152400" y="4724400"/>
            <a:ext cx="8763000" cy="0"/>
          </a:xfrm>
          <a:prstGeom prst="line">
            <a:avLst/>
          </a:prstGeom>
          <a:noFill/>
          <a:ln w="38100" cap="flat" cmpd="sng" algn="ctr">
            <a:solidFill>
              <a:schemeClr val="bg2"/>
            </a:solidFill>
            <a:prstDash val="solid"/>
            <a:round/>
            <a:headEnd type="none" w="med" len="med"/>
            <a:tailEnd type="none" w="med" len="med"/>
          </a:ln>
          <a:effectLst/>
        </p:spPr>
      </p:cxnSp>
      <p:sp>
        <p:nvSpPr>
          <p:cNvPr id="11" name="Rounded Rectangular Callout 10"/>
          <p:cNvSpPr/>
          <p:nvPr/>
        </p:nvSpPr>
        <p:spPr bwMode="auto">
          <a:xfrm>
            <a:off x="2209800" y="5867400"/>
            <a:ext cx="5943600" cy="838200"/>
          </a:xfrm>
          <a:prstGeom prst="wedgeRoundRectCallout">
            <a:avLst>
              <a:gd name="adj1" fmla="val -36852"/>
              <a:gd name="adj2" fmla="val -87677"/>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112" charset="0"/>
              </a:rPr>
              <a:t>Any recent</a:t>
            </a:r>
            <a:r>
              <a:rPr kumimoji="0" lang="en-US" sz="2400" b="0" i="0" u="none" strike="noStrike" cap="none" normalizeH="0" dirty="0" smtClean="0">
                <a:ln>
                  <a:noFill/>
                </a:ln>
                <a:solidFill>
                  <a:schemeClr val="tx1"/>
                </a:solidFill>
                <a:effectLst/>
                <a:latin typeface="Tahoma" pitchFamily="-112" charset="0"/>
              </a:rPr>
              <a:t> papers influenced by this?</a:t>
            </a:r>
            <a:endParaRPr kumimoji="0" lang="en-US" sz="2400" b="0" i="0" u="none" strike="noStrike" cap="none" normalizeH="0" baseline="0" dirty="0" smtClean="0">
              <a:ln>
                <a:noFill/>
              </a:ln>
              <a:solidFill>
                <a:schemeClr val="tx1"/>
              </a:solidFill>
              <a:effectLst/>
              <a:latin typeface="Tahoma" pitchFamily="-112" charset="0"/>
            </a:endParaRPr>
          </a:p>
        </p:txBody>
      </p:sp>
      <p:pic>
        <p:nvPicPr>
          <p:cNvPr id="9" name="Picture 2"/>
          <p:cNvPicPr>
            <a:picLocks noChangeAspect="1" noChangeArrowheads="1"/>
          </p:cNvPicPr>
          <p:nvPr/>
        </p:nvPicPr>
        <p:blipFill>
          <a:blip r:embed="rId2" cstate="print"/>
          <a:srcRect/>
          <a:stretch>
            <a:fillRect/>
          </a:stretch>
        </p:blipFill>
        <p:spPr bwMode="auto">
          <a:xfrm>
            <a:off x="323850" y="4953000"/>
            <a:ext cx="8362950" cy="581025"/>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85157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 y="2209800"/>
            <a:ext cx="8305800" cy="3657600"/>
          </a:xfrm>
        </p:spPr>
        <p:txBody>
          <a:bodyPr/>
          <a:lstStyle/>
          <a:p>
            <a:pPr marL="0" indent="0" algn="ctr">
              <a:buNone/>
            </a:pPr>
            <a:r>
              <a:rPr lang="en-US" sz="4400" smtClean="0"/>
              <a:t>But should </a:t>
            </a:r>
            <a:r>
              <a:rPr lang="en-US" sz="4400" dirty="0" smtClean="0"/>
              <a:t>all users get the same results?</a:t>
            </a:r>
          </a:p>
        </p:txBody>
      </p:sp>
      <p:sp>
        <p:nvSpPr>
          <p:cNvPr id="4" name="Slide Number Placeholder 3"/>
          <p:cNvSpPr>
            <a:spLocks noGrp="1"/>
          </p:cNvSpPr>
          <p:nvPr>
            <p:ph type="sldNum" sz="quarter" idx="12"/>
          </p:nvPr>
        </p:nvSpPr>
        <p:spPr/>
        <p:txBody>
          <a:bodyPr/>
          <a:lstStyle/>
          <a:p>
            <a:fld id="{733AAE56-5BC2-4EE0-A1A2-1F30C162DD07}" type="slidenum">
              <a:rPr lang="en-US" smtClean="0"/>
              <a:pPr/>
              <a:t>40</a:t>
            </a:fld>
            <a:endParaRPr lang="en-US" dirty="0"/>
          </a:p>
        </p:txBody>
      </p:sp>
    </p:spTree>
    <p:extLst>
      <p:ext uri="{BB962C8B-B14F-4D97-AF65-F5344CB8AC3E}">
        <p14:creationId xmlns:p14="http://schemas.microsoft.com/office/powerpoint/2010/main" val="3886164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Personalized trust</a:t>
            </a:r>
            <a:endParaRPr lang="en-US" dirty="0"/>
          </a:p>
        </p:txBody>
      </p:sp>
      <p:sp>
        <p:nvSpPr>
          <p:cNvPr id="3" name="Content Placeholder 2"/>
          <p:cNvSpPr>
            <a:spLocks noGrp="1"/>
          </p:cNvSpPr>
          <p:nvPr>
            <p:ph idx="1"/>
          </p:nvPr>
        </p:nvSpPr>
        <p:spPr>
          <a:xfrm>
            <a:off x="304800" y="990600"/>
            <a:ext cx="8686800" cy="5181600"/>
          </a:xfrm>
        </p:spPr>
        <p:txBody>
          <a:bodyPr/>
          <a:lstStyle/>
          <a:p>
            <a:r>
              <a:rPr lang="en-US" dirty="0" smtClean="0"/>
              <a:t>Different communities trust different researchers for a given concept</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b="1" dirty="0" smtClean="0"/>
              <a:t>Goal:</a:t>
            </a:r>
            <a:r>
              <a:rPr lang="en-US" dirty="0" smtClean="0"/>
              <a:t> Estimate personalized trust from limited user input</a:t>
            </a:r>
            <a:endParaRPr lang="en-US" dirty="0"/>
          </a:p>
        </p:txBody>
      </p:sp>
      <p:sp>
        <p:nvSpPr>
          <p:cNvPr id="4" name="Slide Number Placeholder 3"/>
          <p:cNvSpPr>
            <a:spLocks noGrp="1"/>
          </p:cNvSpPr>
          <p:nvPr>
            <p:ph type="sldNum" sz="quarter" idx="12"/>
          </p:nvPr>
        </p:nvSpPr>
        <p:spPr/>
        <p:txBody>
          <a:bodyPr/>
          <a:lstStyle/>
          <a:p>
            <a:fld id="{733AAE56-5BC2-4EE0-A1A2-1F30C162DD07}" type="slidenum">
              <a:rPr lang="en-US" smtClean="0"/>
              <a:pPr/>
              <a:t>41</a:t>
            </a:fld>
            <a:endParaRPr lang="en-US"/>
          </a:p>
        </p:txBody>
      </p:sp>
      <p:pic>
        <p:nvPicPr>
          <p:cNvPr id="1027" name="Picture 3"/>
          <p:cNvPicPr>
            <a:picLocks noChangeAspect="1" noChangeArrowheads="1"/>
          </p:cNvPicPr>
          <p:nvPr/>
        </p:nvPicPr>
        <p:blipFill>
          <a:blip r:embed="rId2" cstate="print"/>
          <a:srcRect/>
          <a:stretch>
            <a:fillRect/>
          </a:stretch>
        </p:blipFill>
        <p:spPr bwMode="auto">
          <a:xfrm>
            <a:off x="3851841" y="2829530"/>
            <a:ext cx="1181100" cy="1771650"/>
          </a:xfrm>
          <a:prstGeom prst="rect">
            <a:avLst/>
          </a:prstGeom>
          <a:noFill/>
          <a:ln w="9525">
            <a:noFill/>
            <a:miter lim="800000"/>
            <a:headEnd/>
            <a:tailEnd/>
          </a:ln>
        </p:spPr>
      </p:pic>
      <p:sp>
        <p:nvSpPr>
          <p:cNvPr id="7" name="Rectangle 6"/>
          <p:cNvSpPr/>
          <p:nvPr/>
        </p:nvSpPr>
        <p:spPr>
          <a:xfrm>
            <a:off x="3200400" y="2133600"/>
            <a:ext cx="2832827" cy="584775"/>
          </a:xfrm>
          <a:prstGeom prst="rect">
            <a:avLst/>
          </a:prstGeom>
        </p:spPr>
        <p:txBody>
          <a:bodyPr wrap="none">
            <a:spAutoFit/>
          </a:bodyPr>
          <a:lstStyle/>
          <a:p>
            <a:r>
              <a:rPr lang="en-US" sz="3200" b="1" dirty="0" smtClean="0">
                <a:latin typeface="Aharoni" pitchFamily="2" charset="-79"/>
                <a:cs typeface="Aharoni" pitchFamily="2" charset="-79"/>
              </a:rPr>
              <a:t> e.g., network</a:t>
            </a:r>
            <a:endParaRPr lang="en-US" sz="3200" dirty="0"/>
          </a:p>
        </p:txBody>
      </p:sp>
      <p:sp>
        <p:nvSpPr>
          <p:cNvPr id="8" name="Rectangle 7"/>
          <p:cNvSpPr/>
          <p:nvPr/>
        </p:nvSpPr>
        <p:spPr>
          <a:xfrm>
            <a:off x="3862745" y="4648200"/>
            <a:ext cx="1159292" cy="369332"/>
          </a:xfrm>
          <a:prstGeom prst="rect">
            <a:avLst/>
          </a:prstGeom>
        </p:spPr>
        <p:txBody>
          <a:bodyPr wrap="none">
            <a:spAutoFit/>
          </a:bodyPr>
          <a:lstStyle/>
          <a:p>
            <a:r>
              <a:rPr lang="en-US" dirty="0" smtClean="0"/>
              <a:t>Kleinberg</a:t>
            </a:r>
            <a:endParaRPr lang="en-US" dirty="0"/>
          </a:p>
        </p:txBody>
      </p:sp>
      <p:pic>
        <p:nvPicPr>
          <p:cNvPr id="1029" name="Picture 5"/>
          <p:cNvPicPr>
            <a:picLocks noChangeAspect="1" noChangeArrowheads="1"/>
          </p:cNvPicPr>
          <p:nvPr/>
        </p:nvPicPr>
        <p:blipFill>
          <a:blip r:embed="rId3" cstate="print"/>
          <a:srcRect/>
          <a:stretch>
            <a:fillRect/>
          </a:stretch>
        </p:blipFill>
        <p:spPr bwMode="auto">
          <a:xfrm>
            <a:off x="6477000" y="2991455"/>
            <a:ext cx="1309346" cy="1609725"/>
          </a:xfrm>
          <a:prstGeom prst="rect">
            <a:avLst/>
          </a:prstGeom>
          <a:noFill/>
          <a:ln w="9525">
            <a:noFill/>
            <a:miter lim="800000"/>
            <a:headEnd/>
            <a:tailEnd/>
          </a:ln>
        </p:spPr>
      </p:pic>
      <p:sp>
        <p:nvSpPr>
          <p:cNvPr id="12" name="Rectangle 11"/>
          <p:cNvSpPr/>
          <p:nvPr/>
        </p:nvSpPr>
        <p:spPr>
          <a:xfrm>
            <a:off x="6705916" y="4648200"/>
            <a:ext cx="851515" cy="369332"/>
          </a:xfrm>
          <a:prstGeom prst="rect">
            <a:avLst/>
          </a:prstGeom>
        </p:spPr>
        <p:txBody>
          <a:bodyPr wrap="none">
            <a:spAutoFit/>
          </a:bodyPr>
          <a:lstStyle/>
          <a:p>
            <a:r>
              <a:rPr lang="en-US" dirty="0" smtClean="0"/>
              <a:t>Hinton</a:t>
            </a:r>
            <a:endParaRPr lang="en-US" dirty="0"/>
          </a:p>
        </p:txBody>
      </p:sp>
      <p:sp>
        <p:nvSpPr>
          <p:cNvPr id="16" name="Rectangle 15"/>
          <p:cNvSpPr/>
          <p:nvPr/>
        </p:nvSpPr>
        <p:spPr>
          <a:xfrm>
            <a:off x="1439302" y="4648200"/>
            <a:ext cx="723275" cy="369332"/>
          </a:xfrm>
          <a:prstGeom prst="rect">
            <a:avLst/>
          </a:prstGeom>
        </p:spPr>
        <p:txBody>
          <a:bodyPr wrap="none">
            <a:spAutoFit/>
          </a:bodyPr>
          <a:lstStyle/>
          <a:p>
            <a:r>
              <a:rPr lang="en-US" dirty="0" smtClean="0"/>
              <a:t>Pearl</a:t>
            </a:r>
            <a:endParaRPr lang="en-US" dirty="0"/>
          </a:p>
        </p:txBody>
      </p:sp>
      <p:pic>
        <p:nvPicPr>
          <p:cNvPr id="3074" name="Picture 2" descr="http://web3.unt.edu/news/media/Judea-Pearl_web.jpg"/>
          <p:cNvPicPr>
            <a:picLocks noChangeAspect="1" noChangeArrowheads="1"/>
          </p:cNvPicPr>
          <p:nvPr/>
        </p:nvPicPr>
        <p:blipFill>
          <a:blip r:embed="rId4" cstate="print"/>
          <a:srcRect/>
          <a:stretch>
            <a:fillRect/>
          </a:stretch>
        </p:blipFill>
        <p:spPr bwMode="auto">
          <a:xfrm>
            <a:off x="1219200" y="2971800"/>
            <a:ext cx="1163479" cy="162938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Specifying trust preferences</a:t>
            </a:r>
            <a:endParaRPr lang="en-US" dirty="0"/>
          </a:p>
        </p:txBody>
      </p:sp>
      <p:sp>
        <p:nvSpPr>
          <p:cNvPr id="3" name="Content Placeholder 2"/>
          <p:cNvSpPr>
            <a:spLocks noGrp="1"/>
          </p:cNvSpPr>
          <p:nvPr>
            <p:ph idx="1"/>
          </p:nvPr>
        </p:nvSpPr>
        <p:spPr/>
        <p:txBody>
          <a:bodyPr/>
          <a:lstStyle/>
          <a:p>
            <a:r>
              <a:rPr lang="en-US" dirty="0" smtClean="0"/>
              <a:t>Specifying trust should not be an onerous task</a:t>
            </a:r>
          </a:p>
          <a:p>
            <a:r>
              <a:rPr lang="en-US" dirty="0" smtClean="0"/>
              <a:t>Assume given (</a:t>
            </a:r>
            <a:r>
              <a:rPr lang="en-US" dirty="0" err="1" smtClean="0"/>
              <a:t>nonexhaustive</a:t>
            </a:r>
            <a:r>
              <a:rPr lang="en-US" dirty="0" smtClean="0"/>
              <a:t>!) set of trusted papers </a:t>
            </a:r>
            <a:r>
              <a:rPr lang="en-US" b="1" dirty="0" smtClean="0"/>
              <a:t>B</a:t>
            </a:r>
            <a:r>
              <a:rPr lang="en-US" dirty="0" smtClean="0"/>
              <a:t>, e.g.,</a:t>
            </a:r>
          </a:p>
          <a:p>
            <a:pPr lvl="1"/>
            <a:r>
              <a:rPr lang="en-US" dirty="0" smtClean="0"/>
              <a:t>a </a:t>
            </a:r>
            <a:r>
              <a:rPr lang="en-US" b="1" dirty="0" err="1" smtClean="0"/>
              <a:t>BibTeX</a:t>
            </a:r>
            <a:r>
              <a:rPr lang="en-US" dirty="0" smtClean="0"/>
              <a:t> file of all the researcher’s previous citations</a:t>
            </a:r>
          </a:p>
          <a:p>
            <a:pPr lvl="1"/>
            <a:r>
              <a:rPr lang="en-US" dirty="0" smtClean="0"/>
              <a:t>a short list of </a:t>
            </a:r>
            <a:r>
              <a:rPr lang="en-US" b="1" dirty="0" smtClean="0"/>
              <a:t>favorite conferences </a:t>
            </a:r>
            <a:r>
              <a:rPr lang="en-US" dirty="0" smtClean="0"/>
              <a:t>and journals</a:t>
            </a:r>
          </a:p>
          <a:p>
            <a:pPr lvl="1"/>
            <a:r>
              <a:rPr lang="en-US" b="1" dirty="0" smtClean="0"/>
              <a:t>someone else’s</a:t>
            </a:r>
            <a:r>
              <a:rPr lang="en-US" dirty="0" smtClean="0"/>
              <a:t> citation history!</a:t>
            </a:r>
          </a:p>
        </p:txBody>
      </p:sp>
      <p:sp>
        <p:nvSpPr>
          <p:cNvPr id="4" name="Slide Number Placeholder 3"/>
          <p:cNvSpPr>
            <a:spLocks noGrp="1"/>
          </p:cNvSpPr>
          <p:nvPr>
            <p:ph type="sldNum" sz="quarter" idx="12"/>
          </p:nvPr>
        </p:nvSpPr>
        <p:spPr/>
        <p:txBody>
          <a:bodyPr/>
          <a:lstStyle/>
          <a:p>
            <a:fld id="{733AAE56-5BC2-4EE0-A1A2-1F30C162DD07}" type="slidenum">
              <a:rPr lang="en-US" smtClean="0"/>
              <a:pPr/>
              <a:t>42</a:t>
            </a:fld>
            <a:endParaRPr lang="en-US" dirty="0"/>
          </a:p>
        </p:txBody>
      </p:sp>
      <p:sp>
        <p:nvSpPr>
          <p:cNvPr id="8" name="Arc 7"/>
          <p:cNvSpPr/>
          <p:nvPr/>
        </p:nvSpPr>
        <p:spPr bwMode="auto">
          <a:xfrm rot="4728799" flipV="1">
            <a:off x="1763762" y="3133534"/>
            <a:ext cx="1524000" cy="1274880"/>
          </a:xfrm>
          <a:prstGeom prst="arc">
            <a:avLst>
              <a:gd name="adj1" fmla="val 15778982"/>
              <a:gd name="adj2" fmla="val 20983201"/>
            </a:avLst>
          </a:prstGeom>
          <a:noFill/>
          <a:ln w="38100" cap="flat" cmpd="sng" algn="ctr">
            <a:solidFill>
              <a:srgbClr val="0070C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112" charset="0"/>
            </a:endParaRPr>
          </a:p>
        </p:txBody>
      </p:sp>
      <p:sp>
        <p:nvSpPr>
          <p:cNvPr id="9" name="Rectangle 8"/>
          <p:cNvSpPr/>
          <p:nvPr/>
        </p:nvSpPr>
        <p:spPr>
          <a:xfrm>
            <a:off x="3048000" y="3764340"/>
            <a:ext cx="5181600" cy="1569660"/>
          </a:xfrm>
          <a:prstGeom prst="rect">
            <a:avLst/>
          </a:prstGeom>
        </p:spPr>
        <p:txBody>
          <a:bodyPr wrap="square">
            <a:spAutoFit/>
          </a:bodyPr>
          <a:lstStyle/>
          <a:p>
            <a:r>
              <a:rPr lang="en-US" sz="2400" dirty="0" smtClean="0"/>
              <a:t>a committee member?</a:t>
            </a:r>
          </a:p>
          <a:p>
            <a:r>
              <a:rPr lang="en-US" sz="2400" dirty="0" smtClean="0"/>
              <a:t>journal editor?</a:t>
            </a:r>
          </a:p>
          <a:p>
            <a:r>
              <a:rPr lang="en-US" sz="2400" dirty="0" smtClean="0"/>
              <a:t>someone in another field?</a:t>
            </a:r>
          </a:p>
          <a:p>
            <a:r>
              <a:rPr lang="en-US" sz="2400" dirty="0" smtClean="0"/>
              <a:t>a Turing Award winner?</a:t>
            </a:r>
            <a:endParaRPr lang="en-US" sz="2400" dirty="0"/>
          </a:p>
        </p:txBody>
      </p:sp>
      <p:sp>
        <p:nvSpPr>
          <p:cNvPr id="10" name="Left Brace 9"/>
          <p:cNvSpPr/>
          <p:nvPr/>
        </p:nvSpPr>
        <p:spPr bwMode="auto">
          <a:xfrm>
            <a:off x="2590800" y="3840540"/>
            <a:ext cx="381000" cy="1371600"/>
          </a:xfrm>
          <a:prstGeom prst="leftBrace">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112"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build="allAtOnce"/>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 y="2209800"/>
            <a:ext cx="8305800" cy="3657600"/>
          </a:xfrm>
        </p:spPr>
        <p:txBody>
          <a:bodyPr/>
          <a:lstStyle/>
          <a:p>
            <a:pPr marL="0" indent="0" algn="ctr">
              <a:buNone/>
            </a:pPr>
            <a:r>
              <a:rPr lang="en-US" sz="4400" dirty="0"/>
              <a:t>Given </a:t>
            </a:r>
            <a:r>
              <a:rPr lang="en-US" sz="4400" b="1" dirty="0"/>
              <a:t>trusted set B</a:t>
            </a:r>
            <a:r>
              <a:rPr lang="en-US" sz="4400" dirty="0"/>
              <a:t>, how much do I trust </a:t>
            </a:r>
            <a:r>
              <a:rPr lang="en-US" sz="4400" b="1" dirty="0"/>
              <a:t>author a </a:t>
            </a:r>
            <a:r>
              <a:rPr lang="en-US" sz="4400" dirty="0"/>
              <a:t>with respect to </a:t>
            </a:r>
            <a:r>
              <a:rPr lang="en-US" sz="4400" b="1" dirty="0"/>
              <a:t>concept c</a:t>
            </a:r>
            <a:r>
              <a:rPr lang="en-US" sz="4400" dirty="0"/>
              <a:t>?</a:t>
            </a:r>
          </a:p>
        </p:txBody>
      </p:sp>
      <p:sp>
        <p:nvSpPr>
          <p:cNvPr id="4" name="Slide Number Placeholder 3"/>
          <p:cNvSpPr>
            <a:spLocks noGrp="1"/>
          </p:cNvSpPr>
          <p:nvPr>
            <p:ph type="sldNum" sz="quarter" idx="12"/>
          </p:nvPr>
        </p:nvSpPr>
        <p:spPr/>
        <p:txBody>
          <a:bodyPr/>
          <a:lstStyle/>
          <a:p>
            <a:fld id="{733AAE56-5BC2-4EE0-A1A2-1F30C162DD07}" type="slidenum">
              <a:rPr lang="en-US" smtClean="0"/>
              <a:pPr/>
              <a:t>43</a:t>
            </a:fld>
            <a:endParaRPr lang="en-US" dirty="0"/>
          </a:p>
        </p:txBody>
      </p:sp>
    </p:spTree>
    <p:extLst>
      <p:ext uri="{BB962C8B-B14F-4D97-AF65-F5344CB8AC3E}">
        <p14:creationId xmlns:p14="http://schemas.microsoft.com/office/powerpoint/2010/main" val="4182061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Computing trust</a:t>
            </a:r>
            <a:endParaRPr lang="en-US" dirty="0"/>
          </a:p>
        </p:txBody>
      </p:sp>
      <p:sp>
        <p:nvSpPr>
          <p:cNvPr id="4" name="Slide Number Placeholder 3"/>
          <p:cNvSpPr>
            <a:spLocks noGrp="1"/>
          </p:cNvSpPr>
          <p:nvPr>
            <p:ph type="sldNum" sz="quarter" idx="12"/>
          </p:nvPr>
        </p:nvSpPr>
        <p:spPr/>
        <p:txBody>
          <a:bodyPr/>
          <a:lstStyle/>
          <a:p>
            <a:fld id="{733AAE56-5BC2-4EE0-A1A2-1F30C162DD07}" type="slidenum">
              <a:rPr lang="en-US" smtClean="0"/>
              <a:pPr/>
              <a:t>44</a:t>
            </a:fld>
            <a:endParaRPr lang="en-US"/>
          </a:p>
        </p:txBody>
      </p:sp>
      <p:sp>
        <p:nvSpPr>
          <p:cNvPr id="5" name="Oval 4"/>
          <p:cNvSpPr/>
          <p:nvPr/>
        </p:nvSpPr>
        <p:spPr bwMode="auto">
          <a:xfrm>
            <a:off x="1752600" y="2894767"/>
            <a:ext cx="304800" cy="304800"/>
          </a:xfrm>
          <a:prstGeom prst="ellipse">
            <a:avLst/>
          </a:prstGeom>
          <a:solidFill>
            <a:srgbClr val="000000"/>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112" charset="0"/>
            </a:endParaRPr>
          </a:p>
        </p:txBody>
      </p:sp>
      <p:sp>
        <p:nvSpPr>
          <p:cNvPr id="6" name="Oval 5"/>
          <p:cNvSpPr/>
          <p:nvPr/>
        </p:nvSpPr>
        <p:spPr bwMode="auto">
          <a:xfrm>
            <a:off x="2209800" y="3351967"/>
            <a:ext cx="304800" cy="304800"/>
          </a:xfrm>
          <a:prstGeom prst="ellipse">
            <a:avLst/>
          </a:prstGeom>
          <a:solidFill>
            <a:srgbClr val="000000"/>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112" charset="0"/>
            </a:endParaRPr>
          </a:p>
        </p:txBody>
      </p:sp>
      <p:sp>
        <p:nvSpPr>
          <p:cNvPr id="7" name="Oval 6"/>
          <p:cNvSpPr/>
          <p:nvPr/>
        </p:nvSpPr>
        <p:spPr bwMode="auto">
          <a:xfrm>
            <a:off x="2743200" y="2894767"/>
            <a:ext cx="304800" cy="304800"/>
          </a:xfrm>
          <a:prstGeom prst="ellipse">
            <a:avLst/>
          </a:prstGeom>
          <a:solidFill>
            <a:srgbClr val="000000"/>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112" charset="0"/>
            </a:endParaRPr>
          </a:p>
        </p:txBody>
      </p:sp>
      <p:sp>
        <p:nvSpPr>
          <p:cNvPr id="8" name="Oval 7"/>
          <p:cNvSpPr/>
          <p:nvPr/>
        </p:nvSpPr>
        <p:spPr bwMode="auto">
          <a:xfrm>
            <a:off x="3276600" y="3428167"/>
            <a:ext cx="304800" cy="304800"/>
          </a:xfrm>
          <a:prstGeom prst="ellipse">
            <a:avLst/>
          </a:prstGeom>
          <a:solidFill>
            <a:srgbClr val="000000"/>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112" charset="0"/>
            </a:endParaRPr>
          </a:p>
        </p:txBody>
      </p:sp>
      <p:sp>
        <p:nvSpPr>
          <p:cNvPr id="9" name="Oval 8"/>
          <p:cNvSpPr/>
          <p:nvPr/>
        </p:nvSpPr>
        <p:spPr bwMode="auto">
          <a:xfrm>
            <a:off x="4495800" y="2666167"/>
            <a:ext cx="304800" cy="304800"/>
          </a:xfrm>
          <a:prstGeom prst="ellipse">
            <a:avLst/>
          </a:prstGeom>
          <a:solidFill>
            <a:srgbClr val="000000"/>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112" charset="0"/>
            </a:endParaRPr>
          </a:p>
        </p:txBody>
      </p:sp>
      <p:sp>
        <p:nvSpPr>
          <p:cNvPr id="10" name="Oval 9"/>
          <p:cNvSpPr/>
          <p:nvPr/>
        </p:nvSpPr>
        <p:spPr bwMode="auto">
          <a:xfrm>
            <a:off x="4800600" y="3580567"/>
            <a:ext cx="304800" cy="304800"/>
          </a:xfrm>
          <a:prstGeom prst="ellipse">
            <a:avLst/>
          </a:prstGeom>
          <a:solidFill>
            <a:srgbClr val="000000"/>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112" charset="0"/>
            </a:endParaRPr>
          </a:p>
        </p:txBody>
      </p:sp>
      <p:sp>
        <p:nvSpPr>
          <p:cNvPr id="11" name="Oval 10"/>
          <p:cNvSpPr/>
          <p:nvPr/>
        </p:nvSpPr>
        <p:spPr bwMode="auto">
          <a:xfrm>
            <a:off x="5791200" y="2970967"/>
            <a:ext cx="304800" cy="304800"/>
          </a:xfrm>
          <a:prstGeom prst="ellipse">
            <a:avLst/>
          </a:prstGeom>
          <a:solidFill>
            <a:srgbClr val="000000"/>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112" charset="0"/>
            </a:endParaRPr>
          </a:p>
        </p:txBody>
      </p:sp>
      <p:sp>
        <p:nvSpPr>
          <p:cNvPr id="12" name="Oval 11"/>
          <p:cNvSpPr/>
          <p:nvPr/>
        </p:nvSpPr>
        <p:spPr bwMode="auto">
          <a:xfrm>
            <a:off x="1752600" y="4342567"/>
            <a:ext cx="304800" cy="304800"/>
          </a:xfrm>
          <a:prstGeom prst="ellipse">
            <a:avLst/>
          </a:prstGeom>
          <a:solidFill>
            <a:srgbClr val="000000"/>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112" charset="0"/>
            </a:endParaRPr>
          </a:p>
        </p:txBody>
      </p:sp>
      <p:sp>
        <p:nvSpPr>
          <p:cNvPr id="13" name="Oval 12"/>
          <p:cNvSpPr/>
          <p:nvPr/>
        </p:nvSpPr>
        <p:spPr bwMode="auto">
          <a:xfrm>
            <a:off x="2667000" y="3961567"/>
            <a:ext cx="304800" cy="304800"/>
          </a:xfrm>
          <a:prstGeom prst="ellipse">
            <a:avLst/>
          </a:prstGeom>
          <a:solidFill>
            <a:srgbClr val="000000"/>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112" charset="0"/>
            </a:endParaRPr>
          </a:p>
        </p:txBody>
      </p:sp>
      <p:sp>
        <p:nvSpPr>
          <p:cNvPr id="14" name="Oval 13"/>
          <p:cNvSpPr/>
          <p:nvPr/>
        </p:nvSpPr>
        <p:spPr bwMode="auto">
          <a:xfrm>
            <a:off x="4343400" y="4190167"/>
            <a:ext cx="304800" cy="304800"/>
          </a:xfrm>
          <a:prstGeom prst="ellipse">
            <a:avLst/>
          </a:prstGeom>
          <a:solidFill>
            <a:srgbClr val="000000"/>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112" charset="0"/>
            </a:endParaRPr>
          </a:p>
        </p:txBody>
      </p:sp>
      <p:sp>
        <p:nvSpPr>
          <p:cNvPr id="15" name="Oval 14"/>
          <p:cNvSpPr/>
          <p:nvPr/>
        </p:nvSpPr>
        <p:spPr bwMode="auto">
          <a:xfrm>
            <a:off x="6172200" y="4418767"/>
            <a:ext cx="304800" cy="304800"/>
          </a:xfrm>
          <a:prstGeom prst="ellipse">
            <a:avLst/>
          </a:prstGeom>
          <a:solidFill>
            <a:srgbClr val="000000"/>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112" charset="0"/>
            </a:endParaRPr>
          </a:p>
        </p:txBody>
      </p:sp>
      <p:sp>
        <p:nvSpPr>
          <p:cNvPr id="16" name="Oval 15"/>
          <p:cNvSpPr/>
          <p:nvPr/>
        </p:nvSpPr>
        <p:spPr bwMode="auto">
          <a:xfrm>
            <a:off x="2819400" y="4799767"/>
            <a:ext cx="304800" cy="304800"/>
          </a:xfrm>
          <a:prstGeom prst="ellipse">
            <a:avLst/>
          </a:prstGeom>
          <a:solidFill>
            <a:srgbClr val="000000"/>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112" charset="0"/>
            </a:endParaRPr>
          </a:p>
        </p:txBody>
      </p:sp>
      <p:sp>
        <p:nvSpPr>
          <p:cNvPr id="17" name="Oval 16"/>
          <p:cNvSpPr/>
          <p:nvPr/>
        </p:nvSpPr>
        <p:spPr bwMode="auto">
          <a:xfrm>
            <a:off x="4724400" y="4952167"/>
            <a:ext cx="304800" cy="304800"/>
          </a:xfrm>
          <a:prstGeom prst="ellipse">
            <a:avLst/>
          </a:prstGeom>
          <a:solidFill>
            <a:srgbClr val="000000"/>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112" charset="0"/>
            </a:endParaRPr>
          </a:p>
        </p:txBody>
      </p:sp>
      <p:sp>
        <p:nvSpPr>
          <p:cNvPr id="18" name="Oval 17"/>
          <p:cNvSpPr/>
          <p:nvPr/>
        </p:nvSpPr>
        <p:spPr bwMode="auto">
          <a:xfrm>
            <a:off x="6934200" y="3123367"/>
            <a:ext cx="304800" cy="304800"/>
          </a:xfrm>
          <a:prstGeom prst="ellipse">
            <a:avLst/>
          </a:prstGeom>
          <a:solidFill>
            <a:srgbClr val="000000"/>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112" charset="0"/>
            </a:endParaRPr>
          </a:p>
        </p:txBody>
      </p:sp>
      <p:sp>
        <p:nvSpPr>
          <p:cNvPr id="19" name="Oval 18"/>
          <p:cNvSpPr/>
          <p:nvPr/>
        </p:nvSpPr>
        <p:spPr bwMode="auto">
          <a:xfrm>
            <a:off x="5867400" y="3809167"/>
            <a:ext cx="304800" cy="304800"/>
          </a:xfrm>
          <a:prstGeom prst="ellipse">
            <a:avLst/>
          </a:prstGeom>
          <a:solidFill>
            <a:srgbClr val="000000"/>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112" charset="0"/>
            </a:endParaRPr>
          </a:p>
        </p:txBody>
      </p:sp>
      <p:sp>
        <p:nvSpPr>
          <p:cNvPr id="20" name="Oval 19"/>
          <p:cNvSpPr/>
          <p:nvPr/>
        </p:nvSpPr>
        <p:spPr bwMode="auto">
          <a:xfrm>
            <a:off x="6934200" y="5485567"/>
            <a:ext cx="304800" cy="304800"/>
          </a:xfrm>
          <a:prstGeom prst="ellipse">
            <a:avLst/>
          </a:prstGeom>
          <a:solidFill>
            <a:srgbClr val="000000"/>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112" charset="0"/>
            </a:endParaRPr>
          </a:p>
        </p:txBody>
      </p:sp>
      <p:sp>
        <p:nvSpPr>
          <p:cNvPr id="21" name="Oval 20"/>
          <p:cNvSpPr/>
          <p:nvPr/>
        </p:nvSpPr>
        <p:spPr bwMode="auto">
          <a:xfrm>
            <a:off x="5715000" y="5409367"/>
            <a:ext cx="304800" cy="304800"/>
          </a:xfrm>
          <a:prstGeom prst="ellipse">
            <a:avLst/>
          </a:prstGeom>
          <a:solidFill>
            <a:srgbClr val="000000"/>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112" charset="0"/>
            </a:endParaRPr>
          </a:p>
        </p:txBody>
      </p:sp>
      <p:sp>
        <p:nvSpPr>
          <p:cNvPr id="22" name="Oval 21"/>
          <p:cNvSpPr/>
          <p:nvPr/>
        </p:nvSpPr>
        <p:spPr bwMode="auto">
          <a:xfrm>
            <a:off x="2057400" y="5790367"/>
            <a:ext cx="304800" cy="304800"/>
          </a:xfrm>
          <a:prstGeom prst="ellipse">
            <a:avLst/>
          </a:prstGeom>
          <a:solidFill>
            <a:srgbClr val="000000"/>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112" charset="0"/>
            </a:endParaRPr>
          </a:p>
        </p:txBody>
      </p:sp>
      <p:sp>
        <p:nvSpPr>
          <p:cNvPr id="23" name="Oval 22"/>
          <p:cNvSpPr/>
          <p:nvPr/>
        </p:nvSpPr>
        <p:spPr bwMode="auto">
          <a:xfrm>
            <a:off x="3352800" y="5485567"/>
            <a:ext cx="304800" cy="304800"/>
          </a:xfrm>
          <a:prstGeom prst="ellipse">
            <a:avLst/>
          </a:prstGeom>
          <a:solidFill>
            <a:srgbClr val="000000"/>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112" charset="0"/>
            </a:endParaRPr>
          </a:p>
        </p:txBody>
      </p:sp>
      <p:sp>
        <p:nvSpPr>
          <p:cNvPr id="24" name="Oval 23"/>
          <p:cNvSpPr/>
          <p:nvPr/>
        </p:nvSpPr>
        <p:spPr bwMode="auto">
          <a:xfrm>
            <a:off x="4648200" y="6095167"/>
            <a:ext cx="304800" cy="304800"/>
          </a:xfrm>
          <a:prstGeom prst="ellipse">
            <a:avLst/>
          </a:prstGeom>
          <a:solidFill>
            <a:srgbClr val="000000"/>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112" charset="0"/>
            </a:endParaRPr>
          </a:p>
        </p:txBody>
      </p:sp>
      <p:sp>
        <p:nvSpPr>
          <p:cNvPr id="25" name="Oval 24"/>
          <p:cNvSpPr/>
          <p:nvPr/>
        </p:nvSpPr>
        <p:spPr bwMode="auto">
          <a:xfrm>
            <a:off x="6858000" y="4113967"/>
            <a:ext cx="304800" cy="304800"/>
          </a:xfrm>
          <a:prstGeom prst="ellipse">
            <a:avLst/>
          </a:prstGeom>
          <a:solidFill>
            <a:srgbClr val="000000"/>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112" charset="0"/>
            </a:endParaRPr>
          </a:p>
        </p:txBody>
      </p:sp>
      <p:cxnSp>
        <p:nvCxnSpPr>
          <p:cNvPr id="28" name="Straight Arrow Connector 27"/>
          <p:cNvCxnSpPr>
            <a:stCxn id="9" idx="4"/>
            <a:endCxn id="10" idx="1"/>
          </p:cNvCxnSpPr>
          <p:nvPr/>
        </p:nvCxnSpPr>
        <p:spPr bwMode="auto">
          <a:xfrm>
            <a:off x="4648200" y="2970967"/>
            <a:ext cx="197037" cy="654237"/>
          </a:xfrm>
          <a:prstGeom prst="straightConnector1">
            <a:avLst/>
          </a:prstGeom>
          <a:noFill/>
          <a:ln w="38100" cap="flat" cmpd="sng" algn="ctr">
            <a:solidFill>
              <a:srgbClr val="000000"/>
            </a:solidFill>
            <a:prstDash val="solid"/>
            <a:round/>
            <a:headEnd type="none" w="med" len="med"/>
            <a:tailEnd type="triangle"/>
          </a:ln>
          <a:effectLst/>
        </p:spPr>
      </p:cxnSp>
      <p:cxnSp>
        <p:nvCxnSpPr>
          <p:cNvPr id="36" name="Straight Arrow Connector 35"/>
          <p:cNvCxnSpPr>
            <a:stCxn id="8" idx="5"/>
            <a:endCxn id="14" idx="1"/>
          </p:cNvCxnSpPr>
          <p:nvPr/>
        </p:nvCxnSpPr>
        <p:spPr bwMode="auto">
          <a:xfrm>
            <a:off x="3536763" y="3688330"/>
            <a:ext cx="851274" cy="546474"/>
          </a:xfrm>
          <a:prstGeom prst="straightConnector1">
            <a:avLst/>
          </a:prstGeom>
          <a:noFill/>
          <a:ln w="38100" cap="flat" cmpd="sng" algn="ctr">
            <a:solidFill>
              <a:srgbClr val="000000"/>
            </a:solidFill>
            <a:prstDash val="solid"/>
            <a:round/>
            <a:headEnd type="none" w="med" len="med"/>
            <a:tailEnd type="triangle"/>
          </a:ln>
          <a:effectLst/>
        </p:spPr>
      </p:cxnSp>
      <p:cxnSp>
        <p:nvCxnSpPr>
          <p:cNvPr id="39" name="Straight Arrow Connector 38"/>
          <p:cNvCxnSpPr>
            <a:stCxn id="7" idx="5"/>
            <a:endCxn id="8" idx="1"/>
          </p:cNvCxnSpPr>
          <p:nvPr/>
        </p:nvCxnSpPr>
        <p:spPr bwMode="auto">
          <a:xfrm>
            <a:off x="3003363" y="3154930"/>
            <a:ext cx="317874" cy="317874"/>
          </a:xfrm>
          <a:prstGeom prst="straightConnector1">
            <a:avLst/>
          </a:prstGeom>
          <a:noFill/>
          <a:ln w="38100" cap="flat" cmpd="sng" algn="ctr">
            <a:solidFill>
              <a:srgbClr val="000000"/>
            </a:solidFill>
            <a:prstDash val="solid"/>
            <a:round/>
            <a:headEnd type="none" w="med" len="med"/>
            <a:tailEnd type="triangle"/>
          </a:ln>
          <a:effectLst/>
        </p:spPr>
      </p:cxnSp>
      <p:cxnSp>
        <p:nvCxnSpPr>
          <p:cNvPr id="42" name="Straight Arrow Connector 41"/>
          <p:cNvCxnSpPr>
            <a:stCxn id="7" idx="4"/>
            <a:endCxn id="13" idx="0"/>
          </p:cNvCxnSpPr>
          <p:nvPr/>
        </p:nvCxnSpPr>
        <p:spPr bwMode="auto">
          <a:xfrm flipH="1">
            <a:off x="2819400" y="3199567"/>
            <a:ext cx="76200" cy="762000"/>
          </a:xfrm>
          <a:prstGeom prst="straightConnector1">
            <a:avLst/>
          </a:prstGeom>
          <a:noFill/>
          <a:ln w="38100" cap="flat" cmpd="sng" algn="ctr">
            <a:solidFill>
              <a:srgbClr val="000000"/>
            </a:solidFill>
            <a:prstDash val="solid"/>
            <a:round/>
            <a:headEnd type="none" w="med" len="med"/>
            <a:tailEnd type="triangle"/>
          </a:ln>
          <a:effectLst/>
        </p:spPr>
      </p:cxnSp>
      <p:cxnSp>
        <p:nvCxnSpPr>
          <p:cNvPr id="45" name="Straight Arrow Connector 44"/>
          <p:cNvCxnSpPr>
            <a:stCxn id="6" idx="4"/>
            <a:endCxn id="12" idx="7"/>
          </p:cNvCxnSpPr>
          <p:nvPr/>
        </p:nvCxnSpPr>
        <p:spPr bwMode="auto">
          <a:xfrm flipH="1">
            <a:off x="2012763" y="3656767"/>
            <a:ext cx="349437" cy="730437"/>
          </a:xfrm>
          <a:prstGeom prst="straightConnector1">
            <a:avLst/>
          </a:prstGeom>
          <a:noFill/>
          <a:ln w="38100" cap="flat" cmpd="sng" algn="ctr">
            <a:solidFill>
              <a:srgbClr val="000000"/>
            </a:solidFill>
            <a:prstDash val="solid"/>
            <a:round/>
            <a:headEnd type="none" w="med" len="med"/>
            <a:tailEnd type="triangle"/>
          </a:ln>
          <a:effectLst/>
        </p:spPr>
      </p:cxnSp>
      <p:cxnSp>
        <p:nvCxnSpPr>
          <p:cNvPr id="48" name="Straight Arrow Connector 47"/>
          <p:cNvCxnSpPr>
            <a:stCxn id="5" idx="4"/>
            <a:endCxn id="12" idx="0"/>
          </p:cNvCxnSpPr>
          <p:nvPr/>
        </p:nvCxnSpPr>
        <p:spPr bwMode="auto">
          <a:xfrm>
            <a:off x="1905000" y="3199567"/>
            <a:ext cx="0" cy="1143000"/>
          </a:xfrm>
          <a:prstGeom prst="straightConnector1">
            <a:avLst/>
          </a:prstGeom>
          <a:noFill/>
          <a:ln w="38100" cap="flat" cmpd="sng" algn="ctr">
            <a:solidFill>
              <a:srgbClr val="000000"/>
            </a:solidFill>
            <a:prstDash val="solid"/>
            <a:round/>
            <a:headEnd type="none" w="med" len="med"/>
            <a:tailEnd type="triangle"/>
          </a:ln>
          <a:effectLst/>
        </p:spPr>
      </p:cxnSp>
      <p:cxnSp>
        <p:nvCxnSpPr>
          <p:cNvPr id="51" name="Straight Arrow Connector 50"/>
          <p:cNvCxnSpPr>
            <a:stCxn id="5" idx="6"/>
            <a:endCxn id="7" idx="2"/>
          </p:cNvCxnSpPr>
          <p:nvPr/>
        </p:nvCxnSpPr>
        <p:spPr bwMode="auto">
          <a:xfrm>
            <a:off x="2057400" y="3047167"/>
            <a:ext cx="685800" cy="0"/>
          </a:xfrm>
          <a:prstGeom prst="straightConnector1">
            <a:avLst/>
          </a:prstGeom>
          <a:noFill/>
          <a:ln w="38100" cap="flat" cmpd="sng" algn="ctr">
            <a:solidFill>
              <a:srgbClr val="000000"/>
            </a:solidFill>
            <a:prstDash val="solid"/>
            <a:round/>
            <a:headEnd type="none" w="med" len="med"/>
            <a:tailEnd type="triangle"/>
          </a:ln>
          <a:effectLst/>
        </p:spPr>
      </p:cxnSp>
      <p:cxnSp>
        <p:nvCxnSpPr>
          <p:cNvPr id="54" name="Straight Arrow Connector 53"/>
          <p:cNvCxnSpPr>
            <a:stCxn id="13" idx="4"/>
            <a:endCxn id="16" idx="0"/>
          </p:cNvCxnSpPr>
          <p:nvPr/>
        </p:nvCxnSpPr>
        <p:spPr bwMode="auto">
          <a:xfrm>
            <a:off x="2819400" y="4266367"/>
            <a:ext cx="152400" cy="533400"/>
          </a:xfrm>
          <a:prstGeom prst="straightConnector1">
            <a:avLst/>
          </a:prstGeom>
          <a:noFill/>
          <a:ln w="38100" cap="flat" cmpd="sng" algn="ctr">
            <a:solidFill>
              <a:srgbClr val="000000"/>
            </a:solidFill>
            <a:prstDash val="solid"/>
            <a:round/>
            <a:headEnd type="none" w="med" len="med"/>
            <a:tailEnd type="triangle"/>
          </a:ln>
          <a:effectLst/>
        </p:spPr>
      </p:cxnSp>
      <p:cxnSp>
        <p:nvCxnSpPr>
          <p:cNvPr id="61" name="Straight Arrow Connector 60"/>
          <p:cNvCxnSpPr>
            <a:stCxn id="12" idx="4"/>
            <a:endCxn id="22" idx="0"/>
          </p:cNvCxnSpPr>
          <p:nvPr/>
        </p:nvCxnSpPr>
        <p:spPr bwMode="auto">
          <a:xfrm>
            <a:off x="1905000" y="4647367"/>
            <a:ext cx="304800" cy="1143000"/>
          </a:xfrm>
          <a:prstGeom prst="straightConnector1">
            <a:avLst/>
          </a:prstGeom>
          <a:noFill/>
          <a:ln w="38100" cap="flat" cmpd="sng" algn="ctr">
            <a:solidFill>
              <a:srgbClr val="000000"/>
            </a:solidFill>
            <a:prstDash val="solid"/>
            <a:round/>
            <a:headEnd type="none" w="med" len="med"/>
            <a:tailEnd type="triangle"/>
          </a:ln>
          <a:effectLst/>
        </p:spPr>
      </p:cxnSp>
      <p:cxnSp>
        <p:nvCxnSpPr>
          <p:cNvPr id="64" name="Straight Arrow Connector 63"/>
          <p:cNvCxnSpPr>
            <a:stCxn id="6" idx="4"/>
            <a:endCxn id="22" idx="0"/>
          </p:cNvCxnSpPr>
          <p:nvPr/>
        </p:nvCxnSpPr>
        <p:spPr bwMode="auto">
          <a:xfrm flipH="1">
            <a:off x="2209800" y="3656767"/>
            <a:ext cx="152400" cy="2133600"/>
          </a:xfrm>
          <a:prstGeom prst="straightConnector1">
            <a:avLst/>
          </a:prstGeom>
          <a:noFill/>
          <a:ln w="38100" cap="flat" cmpd="sng" algn="ctr">
            <a:solidFill>
              <a:srgbClr val="000000"/>
            </a:solidFill>
            <a:prstDash val="solid"/>
            <a:round/>
            <a:headEnd type="none" w="med" len="med"/>
            <a:tailEnd type="triangle"/>
          </a:ln>
          <a:effectLst/>
        </p:spPr>
      </p:cxnSp>
      <p:cxnSp>
        <p:nvCxnSpPr>
          <p:cNvPr id="67" name="Straight Arrow Connector 66"/>
          <p:cNvCxnSpPr>
            <a:endCxn id="23" idx="1"/>
          </p:cNvCxnSpPr>
          <p:nvPr/>
        </p:nvCxnSpPr>
        <p:spPr bwMode="auto">
          <a:xfrm>
            <a:off x="3048000" y="5104567"/>
            <a:ext cx="349437" cy="425637"/>
          </a:xfrm>
          <a:prstGeom prst="straightConnector1">
            <a:avLst/>
          </a:prstGeom>
          <a:noFill/>
          <a:ln w="38100" cap="flat" cmpd="sng" algn="ctr">
            <a:solidFill>
              <a:srgbClr val="000000"/>
            </a:solidFill>
            <a:prstDash val="solid"/>
            <a:round/>
            <a:headEnd type="none" w="med" len="med"/>
            <a:tailEnd type="triangle"/>
          </a:ln>
          <a:effectLst/>
        </p:spPr>
      </p:cxnSp>
      <p:cxnSp>
        <p:nvCxnSpPr>
          <p:cNvPr id="69" name="Straight Arrow Connector 68"/>
          <p:cNvCxnSpPr>
            <a:stCxn id="17" idx="4"/>
            <a:endCxn id="24" idx="0"/>
          </p:cNvCxnSpPr>
          <p:nvPr/>
        </p:nvCxnSpPr>
        <p:spPr bwMode="auto">
          <a:xfrm flipH="1">
            <a:off x="4800600" y="5256967"/>
            <a:ext cx="76200" cy="838200"/>
          </a:xfrm>
          <a:prstGeom prst="straightConnector1">
            <a:avLst/>
          </a:prstGeom>
          <a:noFill/>
          <a:ln w="38100" cap="flat" cmpd="sng" algn="ctr">
            <a:solidFill>
              <a:srgbClr val="000000"/>
            </a:solidFill>
            <a:prstDash val="solid"/>
            <a:round/>
            <a:headEnd type="none" w="med" len="med"/>
            <a:tailEnd type="triangle"/>
          </a:ln>
          <a:effectLst/>
        </p:spPr>
      </p:cxnSp>
      <p:cxnSp>
        <p:nvCxnSpPr>
          <p:cNvPr id="72" name="Straight Arrow Connector 71"/>
          <p:cNvCxnSpPr>
            <a:stCxn id="10" idx="4"/>
            <a:endCxn id="17" idx="0"/>
          </p:cNvCxnSpPr>
          <p:nvPr/>
        </p:nvCxnSpPr>
        <p:spPr bwMode="auto">
          <a:xfrm flipH="1">
            <a:off x="4876800" y="3885367"/>
            <a:ext cx="76200" cy="1066800"/>
          </a:xfrm>
          <a:prstGeom prst="straightConnector1">
            <a:avLst/>
          </a:prstGeom>
          <a:noFill/>
          <a:ln w="38100" cap="flat" cmpd="sng" algn="ctr">
            <a:solidFill>
              <a:srgbClr val="000000"/>
            </a:solidFill>
            <a:prstDash val="solid"/>
            <a:round/>
            <a:headEnd type="none" w="med" len="med"/>
            <a:tailEnd type="triangle"/>
          </a:ln>
          <a:effectLst/>
        </p:spPr>
      </p:cxnSp>
      <p:cxnSp>
        <p:nvCxnSpPr>
          <p:cNvPr id="75" name="Straight Arrow Connector 74"/>
          <p:cNvCxnSpPr>
            <a:stCxn id="10" idx="4"/>
            <a:endCxn id="21" idx="0"/>
          </p:cNvCxnSpPr>
          <p:nvPr/>
        </p:nvCxnSpPr>
        <p:spPr bwMode="auto">
          <a:xfrm>
            <a:off x="4953000" y="3885367"/>
            <a:ext cx="914400" cy="1524000"/>
          </a:xfrm>
          <a:prstGeom prst="straightConnector1">
            <a:avLst/>
          </a:prstGeom>
          <a:noFill/>
          <a:ln w="38100" cap="flat" cmpd="sng" algn="ctr">
            <a:solidFill>
              <a:srgbClr val="000000"/>
            </a:solidFill>
            <a:prstDash val="solid"/>
            <a:round/>
            <a:headEnd type="none" w="med" len="med"/>
            <a:tailEnd type="triangle"/>
          </a:ln>
          <a:effectLst/>
        </p:spPr>
      </p:cxnSp>
      <p:cxnSp>
        <p:nvCxnSpPr>
          <p:cNvPr id="78" name="Straight Arrow Connector 77"/>
          <p:cNvCxnSpPr>
            <a:stCxn id="11" idx="4"/>
            <a:endCxn id="19" idx="0"/>
          </p:cNvCxnSpPr>
          <p:nvPr/>
        </p:nvCxnSpPr>
        <p:spPr bwMode="auto">
          <a:xfrm>
            <a:off x="5943600" y="3275767"/>
            <a:ext cx="76200" cy="533400"/>
          </a:xfrm>
          <a:prstGeom prst="straightConnector1">
            <a:avLst/>
          </a:prstGeom>
          <a:noFill/>
          <a:ln w="38100" cap="flat" cmpd="sng" algn="ctr">
            <a:solidFill>
              <a:srgbClr val="000000"/>
            </a:solidFill>
            <a:prstDash val="solid"/>
            <a:round/>
            <a:headEnd type="none" w="med" len="med"/>
            <a:tailEnd type="triangle"/>
          </a:ln>
          <a:effectLst/>
        </p:spPr>
      </p:cxnSp>
      <p:cxnSp>
        <p:nvCxnSpPr>
          <p:cNvPr id="81" name="Straight Arrow Connector 80"/>
          <p:cNvCxnSpPr>
            <a:stCxn id="11" idx="6"/>
            <a:endCxn id="18" idx="2"/>
          </p:cNvCxnSpPr>
          <p:nvPr/>
        </p:nvCxnSpPr>
        <p:spPr bwMode="auto">
          <a:xfrm>
            <a:off x="6096000" y="3123367"/>
            <a:ext cx="838200" cy="152400"/>
          </a:xfrm>
          <a:prstGeom prst="straightConnector1">
            <a:avLst/>
          </a:prstGeom>
          <a:noFill/>
          <a:ln w="38100" cap="flat" cmpd="sng" algn="ctr">
            <a:solidFill>
              <a:srgbClr val="000000"/>
            </a:solidFill>
            <a:prstDash val="solid"/>
            <a:round/>
            <a:headEnd type="none" w="med" len="med"/>
            <a:tailEnd type="triangle"/>
          </a:ln>
          <a:effectLst/>
        </p:spPr>
      </p:cxnSp>
      <p:cxnSp>
        <p:nvCxnSpPr>
          <p:cNvPr id="85" name="Straight Arrow Connector 84"/>
          <p:cNvCxnSpPr>
            <a:stCxn id="18" idx="4"/>
            <a:endCxn id="25" idx="0"/>
          </p:cNvCxnSpPr>
          <p:nvPr/>
        </p:nvCxnSpPr>
        <p:spPr bwMode="auto">
          <a:xfrm flipH="1">
            <a:off x="7010400" y="3428167"/>
            <a:ext cx="76200" cy="685800"/>
          </a:xfrm>
          <a:prstGeom prst="straightConnector1">
            <a:avLst/>
          </a:prstGeom>
          <a:noFill/>
          <a:ln w="38100" cap="flat" cmpd="sng" algn="ctr">
            <a:solidFill>
              <a:srgbClr val="000000"/>
            </a:solidFill>
            <a:prstDash val="solid"/>
            <a:round/>
            <a:headEnd type="none" w="med" len="med"/>
            <a:tailEnd type="triangle"/>
          </a:ln>
          <a:effectLst/>
        </p:spPr>
      </p:cxnSp>
      <p:cxnSp>
        <p:nvCxnSpPr>
          <p:cNvPr id="88" name="Straight Arrow Connector 87"/>
          <p:cNvCxnSpPr>
            <a:stCxn id="9" idx="4"/>
            <a:endCxn id="14" idx="0"/>
          </p:cNvCxnSpPr>
          <p:nvPr/>
        </p:nvCxnSpPr>
        <p:spPr bwMode="auto">
          <a:xfrm flipH="1">
            <a:off x="4495800" y="2970967"/>
            <a:ext cx="152400" cy="1219200"/>
          </a:xfrm>
          <a:prstGeom prst="straightConnector1">
            <a:avLst/>
          </a:prstGeom>
          <a:noFill/>
          <a:ln w="38100" cap="flat" cmpd="sng" algn="ctr">
            <a:solidFill>
              <a:srgbClr val="000000"/>
            </a:solidFill>
            <a:prstDash val="solid"/>
            <a:round/>
            <a:headEnd type="none" w="med" len="med"/>
            <a:tailEnd type="triangle"/>
          </a:ln>
          <a:effectLst/>
        </p:spPr>
      </p:cxnSp>
      <p:cxnSp>
        <p:nvCxnSpPr>
          <p:cNvPr id="92" name="Straight Arrow Connector 91"/>
          <p:cNvCxnSpPr>
            <a:stCxn id="8" idx="4"/>
            <a:endCxn id="23" idx="0"/>
          </p:cNvCxnSpPr>
          <p:nvPr/>
        </p:nvCxnSpPr>
        <p:spPr bwMode="auto">
          <a:xfrm>
            <a:off x="3429000" y="3732967"/>
            <a:ext cx="76200" cy="1752600"/>
          </a:xfrm>
          <a:prstGeom prst="straightConnector1">
            <a:avLst/>
          </a:prstGeom>
          <a:noFill/>
          <a:ln w="38100" cap="flat" cmpd="sng" algn="ctr">
            <a:solidFill>
              <a:srgbClr val="000000"/>
            </a:solidFill>
            <a:prstDash val="solid"/>
            <a:round/>
            <a:headEnd type="none" w="med" len="med"/>
            <a:tailEnd type="triangle"/>
          </a:ln>
          <a:effectLst/>
        </p:spPr>
      </p:cxnSp>
      <p:cxnSp>
        <p:nvCxnSpPr>
          <p:cNvPr id="105" name="Straight Arrow Connector 104"/>
          <p:cNvCxnSpPr>
            <a:stCxn id="25" idx="4"/>
            <a:endCxn id="20" idx="0"/>
          </p:cNvCxnSpPr>
          <p:nvPr/>
        </p:nvCxnSpPr>
        <p:spPr bwMode="auto">
          <a:xfrm>
            <a:off x="7010400" y="4418767"/>
            <a:ext cx="76200" cy="1066800"/>
          </a:xfrm>
          <a:prstGeom prst="straightConnector1">
            <a:avLst/>
          </a:prstGeom>
          <a:noFill/>
          <a:ln w="38100" cap="flat" cmpd="sng" algn="ctr">
            <a:solidFill>
              <a:srgbClr val="000000"/>
            </a:solidFill>
            <a:prstDash val="solid"/>
            <a:round/>
            <a:headEnd type="none" w="med" len="med"/>
            <a:tailEnd type="triangle"/>
          </a:ln>
          <a:effectLst/>
        </p:spPr>
      </p:cxnSp>
      <p:cxnSp>
        <p:nvCxnSpPr>
          <p:cNvPr id="108" name="Straight Arrow Connector 107"/>
          <p:cNvCxnSpPr>
            <a:stCxn id="15" idx="4"/>
            <a:endCxn id="20" idx="1"/>
          </p:cNvCxnSpPr>
          <p:nvPr/>
        </p:nvCxnSpPr>
        <p:spPr bwMode="auto">
          <a:xfrm>
            <a:off x="6324600" y="4723567"/>
            <a:ext cx="654237" cy="806637"/>
          </a:xfrm>
          <a:prstGeom prst="straightConnector1">
            <a:avLst/>
          </a:prstGeom>
          <a:noFill/>
          <a:ln w="38100" cap="flat" cmpd="sng" algn="ctr">
            <a:solidFill>
              <a:srgbClr val="000000"/>
            </a:solidFill>
            <a:prstDash val="solid"/>
            <a:round/>
            <a:headEnd type="none" w="med" len="med"/>
            <a:tailEnd type="triangle"/>
          </a:ln>
          <a:effectLst/>
        </p:spPr>
      </p:cxnSp>
      <p:cxnSp>
        <p:nvCxnSpPr>
          <p:cNvPr id="111" name="Straight Arrow Connector 110"/>
          <p:cNvCxnSpPr>
            <a:stCxn id="19" idx="4"/>
            <a:endCxn id="15" idx="1"/>
          </p:cNvCxnSpPr>
          <p:nvPr/>
        </p:nvCxnSpPr>
        <p:spPr bwMode="auto">
          <a:xfrm>
            <a:off x="6019800" y="4113967"/>
            <a:ext cx="197037" cy="349437"/>
          </a:xfrm>
          <a:prstGeom prst="straightConnector1">
            <a:avLst/>
          </a:prstGeom>
          <a:noFill/>
          <a:ln w="38100" cap="flat" cmpd="sng" algn="ctr">
            <a:solidFill>
              <a:srgbClr val="000000"/>
            </a:solidFill>
            <a:prstDash val="solid"/>
            <a:round/>
            <a:headEnd type="none" w="med" len="med"/>
            <a:tailEnd type="triangle"/>
          </a:ln>
          <a:effectLst/>
        </p:spPr>
      </p:cxnSp>
      <p:sp>
        <p:nvSpPr>
          <p:cNvPr id="114" name="Oval 113"/>
          <p:cNvSpPr/>
          <p:nvPr/>
        </p:nvSpPr>
        <p:spPr bwMode="auto">
          <a:xfrm>
            <a:off x="5282011" y="4959485"/>
            <a:ext cx="2261790" cy="1368130"/>
          </a:xfrm>
          <a:prstGeom prst="ellipse">
            <a:avLst/>
          </a:prstGeom>
          <a:solidFill>
            <a:srgbClr val="9FE6FF">
              <a:alpha val="55000"/>
            </a:srgb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112" charset="0"/>
            </a:endParaRPr>
          </a:p>
        </p:txBody>
      </p:sp>
      <p:sp>
        <p:nvSpPr>
          <p:cNvPr id="115" name="Oval 114"/>
          <p:cNvSpPr/>
          <p:nvPr/>
        </p:nvSpPr>
        <p:spPr bwMode="auto">
          <a:xfrm rot="20877609">
            <a:off x="2520804" y="2082076"/>
            <a:ext cx="2666646" cy="1801927"/>
          </a:xfrm>
          <a:prstGeom prst="ellipse">
            <a:avLst/>
          </a:prstGeom>
          <a:solidFill>
            <a:srgbClr val="F49452">
              <a:alpha val="55000"/>
            </a:srgb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112" charset="0"/>
            </a:endParaRPr>
          </a:p>
        </p:txBody>
      </p:sp>
      <p:cxnSp>
        <p:nvCxnSpPr>
          <p:cNvPr id="116" name="Straight Arrow Connector 115"/>
          <p:cNvCxnSpPr>
            <a:stCxn id="23" idx="5"/>
          </p:cNvCxnSpPr>
          <p:nvPr/>
        </p:nvCxnSpPr>
        <p:spPr bwMode="auto">
          <a:xfrm>
            <a:off x="3612963" y="5745730"/>
            <a:ext cx="1035237" cy="497645"/>
          </a:xfrm>
          <a:prstGeom prst="straightConnector1">
            <a:avLst/>
          </a:prstGeom>
          <a:noFill/>
          <a:ln w="38100" cap="flat" cmpd="sng" algn="ctr">
            <a:solidFill>
              <a:srgbClr val="000000"/>
            </a:solidFill>
            <a:prstDash val="solid"/>
            <a:round/>
            <a:headEnd type="none" w="med" len="med"/>
            <a:tailEnd type="triangle"/>
          </a:ln>
          <a:effectLst/>
        </p:spPr>
      </p:cxnSp>
      <p:cxnSp>
        <p:nvCxnSpPr>
          <p:cNvPr id="119" name="Straight Arrow Connector 118"/>
          <p:cNvCxnSpPr>
            <a:endCxn id="11" idx="1"/>
          </p:cNvCxnSpPr>
          <p:nvPr/>
        </p:nvCxnSpPr>
        <p:spPr bwMode="auto">
          <a:xfrm>
            <a:off x="4800600" y="2814375"/>
            <a:ext cx="1035237" cy="201229"/>
          </a:xfrm>
          <a:prstGeom prst="straightConnector1">
            <a:avLst/>
          </a:prstGeom>
          <a:noFill/>
          <a:ln w="38100" cap="flat" cmpd="sng" algn="ctr">
            <a:solidFill>
              <a:srgbClr val="000000"/>
            </a:solidFill>
            <a:prstDash val="solid"/>
            <a:round/>
            <a:headEnd type="none" w="med" len="med"/>
            <a:tailEnd type="triangle"/>
          </a:ln>
          <a:effectLst/>
        </p:spPr>
      </p:cxnSp>
      <p:sp>
        <p:nvSpPr>
          <p:cNvPr id="124" name="Content Placeholder 2"/>
          <p:cNvSpPr>
            <a:spLocks noGrp="1"/>
          </p:cNvSpPr>
          <p:nvPr>
            <p:ph idx="1"/>
          </p:nvPr>
        </p:nvSpPr>
        <p:spPr>
          <a:xfrm>
            <a:off x="304800" y="990601"/>
            <a:ext cx="8610600" cy="990600"/>
          </a:xfrm>
        </p:spPr>
        <p:txBody>
          <a:bodyPr/>
          <a:lstStyle/>
          <a:p>
            <a:pPr marL="0" indent="0">
              <a:buNone/>
            </a:pPr>
            <a:r>
              <a:rPr lang="en-US" dirty="0" smtClean="0"/>
              <a:t>How much do I trust </a:t>
            </a:r>
            <a:r>
              <a:rPr lang="en-US" b="1" dirty="0" smtClean="0"/>
              <a:t>Jon Kleinberg </a:t>
            </a:r>
            <a:r>
              <a:rPr lang="en-US" dirty="0" smtClean="0"/>
              <a:t>with respect to the concept “</a:t>
            </a:r>
            <a:r>
              <a:rPr lang="en-US" b="1" dirty="0" smtClean="0"/>
              <a:t>network</a:t>
            </a:r>
            <a:r>
              <a:rPr lang="en-US" dirty="0" smtClean="0"/>
              <a:t>”?</a:t>
            </a:r>
          </a:p>
        </p:txBody>
      </p:sp>
      <p:sp>
        <p:nvSpPr>
          <p:cNvPr id="125" name="Rectangle 124"/>
          <p:cNvSpPr/>
          <p:nvPr/>
        </p:nvSpPr>
        <p:spPr>
          <a:xfrm>
            <a:off x="7696200" y="4876800"/>
            <a:ext cx="684765" cy="923330"/>
          </a:xfrm>
          <a:prstGeom prst="rect">
            <a:avLst/>
          </a:prstGeom>
        </p:spPr>
        <p:txBody>
          <a:bodyPr wrap="none">
            <a:spAutoFit/>
          </a:bodyPr>
          <a:lstStyle/>
          <a:p>
            <a:r>
              <a:rPr lang="en-US" sz="5400" b="1" dirty="0" smtClean="0"/>
              <a:t>B</a:t>
            </a:r>
            <a:endParaRPr lang="en-US" sz="5400" b="1" dirty="0"/>
          </a:p>
        </p:txBody>
      </p:sp>
      <p:sp>
        <p:nvSpPr>
          <p:cNvPr id="126" name="Rectangle 125"/>
          <p:cNvSpPr/>
          <p:nvPr/>
        </p:nvSpPr>
        <p:spPr>
          <a:xfrm>
            <a:off x="5029200" y="1915180"/>
            <a:ext cx="3152275" cy="523220"/>
          </a:xfrm>
          <a:prstGeom prst="rect">
            <a:avLst/>
          </a:prstGeom>
        </p:spPr>
        <p:txBody>
          <a:bodyPr wrap="none">
            <a:spAutoFit/>
          </a:bodyPr>
          <a:lstStyle/>
          <a:p>
            <a:r>
              <a:rPr lang="en-US" sz="2800" dirty="0" smtClean="0"/>
              <a:t>Kleinberg’s papers</a:t>
            </a:r>
            <a:endParaRPr lang="en-US" sz="2800" dirty="0"/>
          </a:p>
        </p:txBody>
      </p:sp>
      <p:cxnSp>
        <p:nvCxnSpPr>
          <p:cNvPr id="128" name="Straight Arrow Connector 127"/>
          <p:cNvCxnSpPr>
            <a:stCxn id="14" idx="5"/>
            <a:endCxn id="17" idx="0"/>
          </p:cNvCxnSpPr>
          <p:nvPr/>
        </p:nvCxnSpPr>
        <p:spPr bwMode="auto">
          <a:xfrm>
            <a:off x="4603563" y="4450330"/>
            <a:ext cx="273237" cy="501837"/>
          </a:xfrm>
          <a:prstGeom prst="straightConnector1">
            <a:avLst/>
          </a:prstGeom>
          <a:noFill/>
          <a:ln w="38100" cap="flat" cmpd="sng" algn="ctr">
            <a:solidFill>
              <a:srgbClr val="000000"/>
            </a:solidFill>
            <a:prstDash val="solid"/>
            <a:round/>
            <a:headEnd type="none" w="med" len="med"/>
            <a:tailEnd type="triangle"/>
          </a:ln>
          <a:effectLst/>
        </p:spPr>
      </p:cxnSp>
      <p:sp>
        <p:nvSpPr>
          <p:cNvPr id="143" name="Rectangle 142"/>
          <p:cNvSpPr/>
          <p:nvPr/>
        </p:nvSpPr>
        <p:spPr bwMode="auto">
          <a:xfrm>
            <a:off x="6781800" y="5249150"/>
            <a:ext cx="609600" cy="685800"/>
          </a:xfrm>
          <a:prstGeom prst="rect">
            <a:avLst/>
          </a:prstGeom>
          <a:noFill/>
          <a:ln w="76200" cap="flat" cmpd="sng" algn="ctr">
            <a:solidFill>
              <a:srgbClr val="3366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ahoma" pitchFamily="-112" charset="0"/>
            </a:endParaRPr>
          </a:p>
        </p:txBody>
      </p:sp>
      <p:sp>
        <p:nvSpPr>
          <p:cNvPr id="144" name="Rectangle 143"/>
          <p:cNvSpPr/>
          <p:nvPr/>
        </p:nvSpPr>
        <p:spPr bwMode="auto">
          <a:xfrm>
            <a:off x="5562600" y="5181600"/>
            <a:ext cx="609600" cy="685800"/>
          </a:xfrm>
          <a:prstGeom prst="rect">
            <a:avLst/>
          </a:prstGeom>
          <a:noFill/>
          <a:ln w="76200" cap="flat" cmpd="sng" algn="ctr">
            <a:solidFill>
              <a:srgbClr val="3366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ahoma" pitchFamily="-112" charset="0"/>
            </a:endParaRPr>
          </a:p>
        </p:txBody>
      </p:sp>
      <p:sp>
        <p:nvSpPr>
          <p:cNvPr id="139" name="Freeform 138"/>
          <p:cNvSpPr/>
          <p:nvPr/>
        </p:nvSpPr>
        <p:spPr>
          <a:xfrm>
            <a:off x="4688538" y="2877624"/>
            <a:ext cx="1216047" cy="2647955"/>
          </a:xfrm>
          <a:custGeom>
            <a:avLst/>
            <a:gdLst>
              <a:gd name="connsiteX0" fmla="*/ 0 w 1216047"/>
              <a:gd name="connsiteY0" fmla="*/ 0 h 2647955"/>
              <a:gd name="connsiteX1" fmla="*/ 364814 w 1216047"/>
              <a:gd name="connsiteY1" fmla="*/ 891658 h 2647955"/>
              <a:gd name="connsiteX2" fmla="*/ 1216047 w 1216047"/>
              <a:gd name="connsiteY2" fmla="*/ 2647955 h 2647955"/>
            </a:gdLst>
            <a:ahLst/>
            <a:cxnLst>
              <a:cxn ang="0">
                <a:pos x="connsiteX0" y="connsiteY0"/>
              </a:cxn>
              <a:cxn ang="0">
                <a:pos x="connsiteX1" y="connsiteY1"/>
              </a:cxn>
              <a:cxn ang="0">
                <a:pos x="connsiteX2" y="connsiteY2"/>
              </a:cxn>
            </a:cxnLst>
            <a:rect l="l" t="t" r="r" b="b"/>
            <a:pathLst>
              <a:path w="1216047" h="2647955">
                <a:moveTo>
                  <a:pt x="0" y="0"/>
                </a:moveTo>
                <a:cubicBezTo>
                  <a:pt x="81069" y="225166"/>
                  <a:pt x="162139" y="450332"/>
                  <a:pt x="364814" y="891658"/>
                </a:cubicBezTo>
                <a:cubicBezTo>
                  <a:pt x="567489" y="1332984"/>
                  <a:pt x="1216047" y="2647955"/>
                  <a:pt x="1216047" y="2647955"/>
                </a:cubicBezTo>
              </a:path>
            </a:pathLst>
          </a:custGeom>
          <a:ln w="76200" cmpd="sng">
            <a:solidFill>
              <a:srgbClr val="FF6944"/>
            </a:solidFill>
            <a:prstDash val="solid"/>
            <a:tailEnd type="triangle"/>
          </a:ln>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112" charset="0"/>
            </a:endParaRPr>
          </a:p>
        </p:txBody>
      </p:sp>
      <p:sp>
        <p:nvSpPr>
          <p:cNvPr id="140" name="Freeform 139"/>
          <p:cNvSpPr/>
          <p:nvPr/>
        </p:nvSpPr>
        <p:spPr>
          <a:xfrm>
            <a:off x="4702050" y="2850604"/>
            <a:ext cx="2405071" cy="2769545"/>
          </a:xfrm>
          <a:custGeom>
            <a:avLst/>
            <a:gdLst>
              <a:gd name="connsiteX0" fmla="*/ 0 w 2405071"/>
              <a:gd name="connsiteY0" fmla="*/ 0 h 2769545"/>
              <a:gd name="connsiteX1" fmla="*/ 1283605 w 2405071"/>
              <a:gd name="connsiteY1" fmla="*/ 202650 h 2769545"/>
              <a:gd name="connsiteX2" fmla="*/ 1391698 w 2405071"/>
              <a:gd name="connsiteY2" fmla="*/ 1094308 h 2769545"/>
              <a:gd name="connsiteX3" fmla="*/ 1702466 w 2405071"/>
              <a:gd name="connsiteY3" fmla="*/ 1688747 h 2769545"/>
              <a:gd name="connsiteX4" fmla="*/ 2405071 w 2405071"/>
              <a:gd name="connsiteY4" fmla="*/ 2769545 h 2769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071" h="2769545">
                <a:moveTo>
                  <a:pt x="0" y="0"/>
                </a:moveTo>
                <a:cubicBezTo>
                  <a:pt x="525827" y="10132"/>
                  <a:pt x="1051655" y="20265"/>
                  <a:pt x="1283605" y="202650"/>
                </a:cubicBezTo>
                <a:cubicBezTo>
                  <a:pt x="1515555" y="385035"/>
                  <a:pt x="1321888" y="846625"/>
                  <a:pt x="1391698" y="1094308"/>
                </a:cubicBezTo>
                <a:cubicBezTo>
                  <a:pt x="1461508" y="1341991"/>
                  <a:pt x="1533571" y="1409541"/>
                  <a:pt x="1702466" y="1688747"/>
                </a:cubicBezTo>
                <a:cubicBezTo>
                  <a:pt x="1871361" y="1967953"/>
                  <a:pt x="2405071" y="2769545"/>
                  <a:pt x="2405071" y="2769545"/>
                </a:cubicBezTo>
              </a:path>
            </a:pathLst>
          </a:custGeom>
          <a:ln w="76200" cmpd="sng">
            <a:solidFill>
              <a:srgbClr val="FF6944"/>
            </a:solidFill>
            <a:headEnd type="none"/>
            <a:tailEnd type="triangle"/>
          </a:ln>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112" charset="0"/>
            </a:endParaRPr>
          </a:p>
        </p:txBody>
      </p:sp>
      <p:sp>
        <p:nvSpPr>
          <p:cNvPr id="141" name="Freeform 140"/>
          <p:cNvSpPr/>
          <p:nvPr/>
        </p:nvSpPr>
        <p:spPr>
          <a:xfrm>
            <a:off x="4702050" y="2810074"/>
            <a:ext cx="2549282" cy="2742525"/>
          </a:xfrm>
          <a:custGeom>
            <a:avLst/>
            <a:gdLst>
              <a:gd name="connsiteX0" fmla="*/ 0 w 2549282"/>
              <a:gd name="connsiteY0" fmla="*/ 0 h 2742525"/>
              <a:gd name="connsiteX1" fmla="*/ 1216047 w 2549282"/>
              <a:gd name="connsiteY1" fmla="*/ 175630 h 2742525"/>
              <a:gd name="connsiteX2" fmla="*/ 2499652 w 2549282"/>
              <a:gd name="connsiteY2" fmla="*/ 405300 h 2742525"/>
              <a:gd name="connsiteX3" fmla="*/ 2296978 w 2549282"/>
              <a:gd name="connsiteY3" fmla="*/ 1418548 h 2742525"/>
              <a:gd name="connsiteX4" fmla="*/ 2405071 w 2549282"/>
              <a:gd name="connsiteY4" fmla="*/ 2742525 h 2742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9282" h="2742525">
                <a:moveTo>
                  <a:pt x="0" y="0"/>
                </a:moveTo>
                <a:lnTo>
                  <a:pt x="1216047" y="175630"/>
                </a:lnTo>
                <a:cubicBezTo>
                  <a:pt x="1632656" y="243180"/>
                  <a:pt x="2319497" y="198147"/>
                  <a:pt x="2499652" y="405300"/>
                </a:cubicBezTo>
                <a:cubicBezTo>
                  <a:pt x="2679807" y="612453"/>
                  <a:pt x="2312741" y="1029011"/>
                  <a:pt x="2296978" y="1418548"/>
                </a:cubicBezTo>
                <a:cubicBezTo>
                  <a:pt x="2281215" y="1808085"/>
                  <a:pt x="2405071" y="2742525"/>
                  <a:pt x="2405071" y="2742525"/>
                </a:cubicBezTo>
              </a:path>
            </a:pathLst>
          </a:custGeom>
          <a:ln w="76200" cmpd="sng">
            <a:solidFill>
              <a:srgbClr val="FF6944"/>
            </a:solidFill>
            <a:headEnd type="none"/>
            <a:tailEnd type="triangle"/>
          </a:ln>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112" charset="0"/>
            </a:endParaRPr>
          </a:p>
        </p:txBody>
      </p:sp>
      <p:sp>
        <p:nvSpPr>
          <p:cNvPr id="145" name="Rectangle 144"/>
          <p:cNvSpPr/>
          <p:nvPr/>
        </p:nvSpPr>
        <p:spPr>
          <a:xfrm>
            <a:off x="5486400" y="5867400"/>
            <a:ext cx="826443" cy="646331"/>
          </a:xfrm>
          <a:prstGeom prst="rect">
            <a:avLst/>
          </a:prstGeom>
        </p:spPr>
        <p:txBody>
          <a:bodyPr wrap="none">
            <a:spAutoFit/>
          </a:bodyPr>
          <a:lstStyle/>
          <a:p>
            <a:r>
              <a:rPr lang="en-US" sz="3600" dirty="0" smtClean="0"/>
              <a:t>0.2</a:t>
            </a:r>
            <a:endParaRPr lang="en-US" sz="3600" dirty="0"/>
          </a:p>
        </p:txBody>
      </p:sp>
      <p:sp>
        <p:nvSpPr>
          <p:cNvPr id="146" name="Rectangle 145"/>
          <p:cNvSpPr/>
          <p:nvPr/>
        </p:nvSpPr>
        <p:spPr>
          <a:xfrm>
            <a:off x="6629400" y="5867400"/>
            <a:ext cx="826443" cy="646331"/>
          </a:xfrm>
          <a:prstGeom prst="rect">
            <a:avLst/>
          </a:prstGeom>
        </p:spPr>
        <p:txBody>
          <a:bodyPr wrap="none">
            <a:spAutoFit/>
          </a:bodyPr>
          <a:lstStyle/>
          <a:p>
            <a:r>
              <a:rPr lang="en-US" sz="3600" dirty="0" smtClean="0"/>
              <a:t>0.4</a:t>
            </a:r>
            <a:endParaRPr lang="en-US" sz="3600" dirty="0"/>
          </a:p>
        </p:txBody>
      </p:sp>
      <p:sp>
        <p:nvSpPr>
          <p:cNvPr id="147" name="Oval 146"/>
          <p:cNvSpPr/>
          <p:nvPr/>
        </p:nvSpPr>
        <p:spPr bwMode="auto">
          <a:xfrm>
            <a:off x="5638800" y="5410200"/>
            <a:ext cx="457200" cy="457200"/>
          </a:xfrm>
          <a:prstGeom prst="ellipse">
            <a:avLst/>
          </a:prstGeom>
          <a:solidFill>
            <a:srgbClr val="000000"/>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112" charset="0"/>
            </a:endParaRPr>
          </a:p>
        </p:txBody>
      </p:sp>
      <p:sp>
        <p:nvSpPr>
          <p:cNvPr id="148" name="Oval 147"/>
          <p:cNvSpPr/>
          <p:nvPr/>
        </p:nvSpPr>
        <p:spPr bwMode="auto">
          <a:xfrm>
            <a:off x="6934200" y="5486400"/>
            <a:ext cx="304800" cy="304800"/>
          </a:xfrm>
          <a:prstGeom prst="ellipse">
            <a:avLst/>
          </a:prstGeom>
          <a:solidFill>
            <a:srgbClr val="000000"/>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112" charset="0"/>
            </a:endParaRPr>
          </a:p>
        </p:txBody>
      </p:sp>
      <p:sp>
        <p:nvSpPr>
          <p:cNvPr id="149" name="Rectangle 148"/>
          <p:cNvSpPr/>
          <p:nvPr/>
        </p:nvSpPr>
        <p:spPr>
          <a:xfrm>
            <a:off x="1524000" y="3105835"/>
            <a:ext cx="6096000" cy="95410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2800" dirty="0"/>
              <a:t>An author is trusted if he/she influences the user’s </a:t>
            </a:r>
            <a:r>
              <a:rPr lang="en-US" sz="2800" b="1" dirty="0"/>
              <a:t>trusted set</a:t>
            </a:r>
            <a:r>
              <a:rPr lang="en-US" sz="2800" dirty="0"/>
              <a:t> </a:t>
            </a:r>
            <a:r>
              <a:rPr lang="en-US" sz="2800" b="1" dirty="0"/>
              <a:t>B</a:t>
            </a:r>
          </a:p>
        </p:txBody>
      </p:sp>
    </p:spTree>
    <p:extLst>
      <p:ext uri="{BB962C8B-B14F-4D97-AF65-F5344CB8AC3E}">
        <p14:creationId xmlns:p14="http://schemas.microsoft.com/office/powerpoint/2010/main" val="39679187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1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44"/>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39"/>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14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4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143"/>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41"/>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40"/>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4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4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49"/>
                                        </p:tgtEl>
                                        <p:attrNameLst>
                                          <p:attrName>style.visibility</p:attrName>
                                        </p:attrNameLst>
                                      </p:cBhvr>
                                      <p:to>
                                        <p:strVal val="visible"/>
                                      </p:to>
                                    </p:set>
                                  </p:childTnLst>
                                </p:cTn>
                              </p:par>
                              <p:par>
                                <p:cTn id="63" presetID="9" presetClass="emph" presetSubtype="0" grpId="1" nodeType="withEffect">
                                  <p:stCondLst>
                                    <p:cond delay="0"/>
                                  </p:stCondLst>
                                  <p:childTnLst>
                                    <p:set>
                                      <p:cBhvr rctx="PPT">
                                        <p:cTn id="64" dur="indefinite"/>
                                        <p:tgtEl>
                                          <p:spTgt spid="125"/>
                                        </p:tgtEl>
                                        <p:attrNameLst>
                                          <p:attrName>style.opacity</p:attrName>
                                        </p:attrNameLst>
                                      </p:cBhvr>
                                      <p:to>
                                        <p:strVal val="0.2"/>
                                      </p:to>
                                    </p:set>
                                    <p:animEffect filter="image" prLst="opacity: 0.2">
                                      <p:cBhvr rctx="IE">
                                        <p:cTn id="65" dur="indefinite"/>
                                        <p:tgtEl>
                                          <p:spTgt spid="125"/>
                                        </p:tgtEl>
                                      </p:cBhvr>
                                    </p:animEffect>
                                  </p:childTnLst>
                                </p:cTn>
                              </p:par>
                              <p:par>
                                <p:cTn id="66" presetID="9" presetClass="emph" presetSubtype="0" grpId="1" nodeType="withEffect">
                                  <p:stCondLst>
                                    <p:cond delay="0"/>
                                  </p:stCondLst>
                                  <p:childTnLst>
                                    <p:set>
                                      <p:cBhvr rctx="PPT">
                                        <p:cTn id="67" dur="indefinite"/>
                                        <p:tgtEl>
                                          <p:spTgt spid="114"/>
                                        </p:tgtEl>
                                        <p:attrNameLst>
                                          <p:attrName>style.opacity</p:attrName>
                                        </p:attrNameLst>
                                      </p:cBhvr>
                                      <p:to>
                                        <p:strVal val="0.2"/>
                                      </p:to>
                                    </p:set>
                                    <p:animEffect filter="image" prLst="opacity: 0.2">
                                      <p:cBhvr rctx="IE">
                                        <p:cTn id="68" dur="indefinite"/>
                                        <p:tgtEl>
                                          <p:spTgt spid="114"/>
                                        </p:tgtEl>
                                      </p:cBhvr>
                                    </p:animEffect>
                                  </p:childTnLst>
                                </p:cTn>
                              </p:par>
                              <p:par>
                                <p:cTn id="69" presetID="9" presetClass="emph" presetSubtype="0" grpId="2" nodeType="withEffect">
                                  <p:stCondLst>
                                    <p:cond delay="0"/>
                                  </p:stCondLst>
                                  <p:childTnLst>
                                    <p:set>
                                      <p:cBhvr rctx="PPT">
                                        <p:cTn id="70" dur="indefinite"/>
                                        <p:tgtEl>
                                          <p:spTgt spid="126"/>
                                        </p:tgtEl>
                                        <p:attrNameLst>
                                          <p:attrName>style.opacity</p:attrName>
                                        </p:attrNameLst>
                                      </p:cBhvr>
                                      <p:to>
                                        <p:strVal val="0.2"/>
                                      </p:to>
                                    </p:set>
                                    <p:animEffect filter="image" prLst="opacity: 0.2">
                                      <p:cBhvr rctx="IE">
                                        <p:cTn id="71" dur="indefinite"/>
                                        <p:tgtEl>
                                          <p:spTgt spid="126"/>
                                        </p:tgtEl>
                                      </p:cBhvr>
                                    </p:animEffect>
                                  </p:childTnLst>
                                </p:cTn>
                              </p:par>
                              <p:par>
                                <p:cTn id="72" presetID="9" presetClass="emph" presetSubtype="0" grpId="1" nodeType="withEffect">
                                  <p:stCondLst>
                                    <p:cond delay="0"/>
                                  </p:stCondLst>
                                  <p:childTnLst>
                                    <p:set>
                                      <p:cBhvr rctx="PPT">
                                        <p:cTn id="73" dur="indefinite"/>
                                        <p:tgtEl>
                                          <p:spTgt spid="115"/>
                                        </p:tgtEl>
                                        <p:attrNameLst>
                                          <p:attrName>style.opacity</p:attrName>
                                        </p:attrNameLst>
                                      </p:cBhvr>
                                      <p:to>
                                        <p:strVal val="0.2"/>
                                      </p:to>
                                    </p:set>
                                    <p:animEffect filter="image" prLst="opacity: 0.2">
                                      <p:cBhvr rctx="IE">
                                        <p:cTn id="74" dur="indefinite"/>
                                        <p:tgtEl>
                                          <p:spTgt spid="115"/>
                                        </p:tgtEl>
                                      </p:cBhvr>
                                    </p:animEffect>
                                  </p:childTnLst>
                                </p:cTn>
                              </p:par>
                              <p:par>
                                <p:cTn id="75" presetID="9" presetClass="emph" presetSubtype="0" grpId="2" nodeType="withEffect">
                                  <p:stCondLst>
                                    <p:cond delay="0"/>
                                  </p:stCondLst>
                                  <p:childTnLst>
                                    <p:set>
                                      <p:cBhvr rctx="PPT">
                                        <p:cTn id="76" dur="indefinite"/>
                                        <p:tgtEl>
                                          <p:spTgt spid="144"/>
                                        </p:tgtEl>
                                        <p:attrNameLst>
                                          <p:attrName>style.opacity</p:attrName>
                                        </p:attrNameLst>
                                      </p:cBhvr>
                                      <p:to>
                                        <p:strVal val="0.2"/>
                                      </p:to>
                                    </p:set>
                                    <p:animEffect filter="image" prLst="opacity: 0.2">
                                      <p:cBhvr rctx="IE">
                                        <p:cTn id="77" dur="indefinite"/>
                                        <p:tgtEl>
                                          <p:spTgt spid="144"/>
                                        </p:tgtEl>
                                      </p:cBhvr>
                                    </p:animEffect>
                                  </p:childTnLst>
                                </p:cTn>
                              </p:par>
                              <p:par>
                                <p:cTn id="78" presetID="9" presetClass="emph" presetSubtype="0" grpId="2" nodeType="withEffect">
                                  <p:stCondLst>
                                    <p:cond delay="0"/>
                                  </p:stCondLst>
                                  <p:childTnLst>
                                    <p:set>
                                      <p:cBhvr rctx="PPT">
                                        <p:cTn id="79" dur="indefinite"/>
                                        <p:tgtEl>
                                          <p:spTgt spid="139"/>
                                        </p:tgtEl>
                                        <p:attrNameLst>
                                          <p:attrName>style.opacity</p:attrName>
                                        </p:attrNameLst>
                                      </p:cBhvr>
                                      <p:to>
                                        <p:strVal val="0.2"/>
                                      </p:to>
                                    </p:set>
                                    <p:animEffect filter="image" prLst="opacity: 0.2">
                                      <p:cBhvr rctx="IE">
                                        <p:cTn id="80" dur="indefinite"/>
                                        <p:tgtEl>
                                          <p:spTgt spid="139"/>
                                        </p:tgtEl>
                                      </p:cBhvr>
                                    </p:animEffect>
                                  </p:childTnLst>
                                </p:cTn>
                              </p:par>
                              <p:par>
                                <p:cTn id="81" presetID="9" presetClass="emph" presetSubtype="0" grpId="1" nodeType="withEffect">
                                  <p:stCondLst>
                                    <p:cond delay="0"/>
                                  </p:stCondLst>
                                  <p:childTnLst>
                                    <p:set>
                                      <p:cBhvr rctx="PPT">
                                        <p:cTn id="82" dur="indefinite"/>
                                        <p:tgtEl>
                                          <p:spTgt spid="145"/>
                                        </p:tgtEl>
                                        <p:attrNameLst>
                                          <p:attrName>style.opacity</p:attrName>
                                        </p:attrNameLst>
                                      </p:cBhvr>
                                      <p:to>
                                        <p:strVal val="0.2"/>
                                      </p:to>
                                    </p:set>
                                    <p:animEffect filter="image" prLst="opacity: 0.2">
                                      <p:cBhvr rctx="IE">
                                        <p:cTn id="83" dur="indefinite"/>
                                        <p:tgtEl>
                                          <p:spTgt spid="145"/>
                                        </p:tgtEl>
                                      </p:cBhvr>
                                    </p:animEffect>
                                  </p:childTnLst>
                                </p:cTn>
                              </p:par>
                              <p:par>
                                <p:cTn id="84" presetID="9" presetClass="emph" presetSubtype="0" grpId="2" nodeType="withEffect">
                                  <p:stCondLst>
                                    <p:cond delay="0"/>
                                  </p:stCondLst>
                                  <p:childTnLst>
                                    <p:set>
                                      <p:cBhvr rctx="PPT">
                                        <p:cTn id="85" dur="indefinite"/>
                                        <p:tgtEl>
                                          <p:spTgt spid="143"/>
                                        </p:tgtEl>
                                        <p:attrNameLst>
                                          <p:attrName>style.opacity</p:attrName>
                                        </p:attrNameLst>
                                      </p:cBhvr>
                                      <p:to>
                                        <p:strVal val="0.2"/>
                                      </p:to>
                                    </p:set>
                                    <p:animEffect filter="image" prLst="opacity: 0.2">
                                      <p:cBhvr rctx="IE">
                                        <p:cTn id="86" dur="indefinite"/>
                                        <p:tgtEl>
                                          <p:spTgt spid="143"/>
                                        </p:tgtEl>
                                      </p:cBhvr>
                                    </p:animEffect>
                                  </p:childTnLst>
                                </p:cTn>
                              </p:par>
                              <p:par>
                                <p:cTn id="87" presetID="9" presetClass="emph" presetSubtype="0" grpId="2" nodeType="withEffect">
                                  <p:stCondLst>
                                    <p:cond delay="0"/>
                                  </p:stCondLst>
                                  <p:childTnLst>
                                    <p:set>
                                      <p:cBhvr rctx="PPT">
                                        <p:cTn id="88" dur="indefinite"/>
                                        <p:tgtEl>
                                          <p:spTgt spid="140"/>
                                        </p:tgtEl>
                                        <p:attrNameLst>
                                          <p:attrName>style.opacity</p:attrName>
                                        </p:attrNameLst>
                                      </p:cBhvr>
                                      <p:to>
                                        <p:strVal val="0.2"/>
                                      </p:to>
                                    </p:set>
                                    <p:animEffect filter="image" prLst="opacity: 0.2">
                                      <p:cBhvr rctx="IE">
                                        <p:cTn id="89" dur="indefinite"/>
                                        <p:tgtEl>
                                          <p:spTgt spid="140"/>
                                        </p:tgtEl>
                                      </p:cBhvr>
                                    </p:animEffect>
                                  </p:childTnLst>
                                </p:cTn>
                              </p:par>
                              <p:par>
                                <p:cTn id="90" presetID="9" presetClass="emph" presetSubtype="0" grpId="2" nodeType="withEffect">
                                  <p:stCondLst>
                                    <p:cond delay="0"/>
                                  </p:stCondLst>
                                  <p:childTnLst>
                                    <p:set>
                                      <p:cBhvr rctx="PPT">
                                        <p:cTn id="91" dur="indefinite"/>
                                        <p:tgtEl>
                                          <p:spTgt spid="141"/>
                                        </p:tgtEl>
                                        <p:attrNameLst>
                                          <p:attrName>style.opacity</p:attrName>
                                        </p:attrNameLst>
                                      </p:cBhvr>
                                      <p:to>
                                        <p:strVal val="0.2"/>
                                      </p:to>
                                    </p:set>
                                    <p:animEffect filter="image" prLst="opacity: 0.2">
                                      <p:cBhvr rctx="IE">
                                        <p:cTn id="92" dur="indefinite"/>
                                        <p:tgtEl>
                                          <p:spTgt spid="141"/>
                                        </p:tgtEl>
                                      </p:cBhvr>
                                    </p:animEffect>
                                  </p:childTnLst>
                                </p:cTn>
                              </p:par>
                              <p:par>
                                <p:cTn id="93" presetID="9" presetClass="emph" presetSubtype="0" grpId="1" nodeType="withEffect">
                                  <p:stCondLst>
                                    <p:cond delay="0"/>
                                  </p:stCondLst>
                                  <p:childTnLst>
                                    <p:set>
                                      <p:cBhvr rctx="PPT">
                                        <p:cTn id="94" dur="indefinite"/>
                                        <p:tgtEl>
                                          <p:spTgt spid="146"/>
                                        </p:tgtEl>
                                        <p:attrNameLst>
                                          <p:attrName>style.opacity</p:attrName>
                                        </p:attrNameLst>
                                      </p:cBhvr>
                                      <p:to>
                                        <p:strVal val="0.2"/>
                                      </p:to>
                                    </p:set>
                                    <p:animEffect filter="image" prLst="opacity: 0.2">
                                      <p:cBhvr rctx="IE">
                                        <p:cTn id="95" dur="indefinite"/>
                                        <p:tgtEl>
                                          <p:spTgt spid="146"/>
                                        </p:tgtEl>
                                      </p:cBhvr>
                                    </p:animEffect>
                                  </p:childTnLst>
                                </p:cTn>
                              </p:par>
                              <p:par>
                                <p:cTn id="96" presetID="9" presetClass="emph" presetSubtype="0" grpId="1" nodeType="withEffect">
                                  <p:stCondLst>
                                    <p:cond delay="0"/>
                                  </p:stCondLst>
                                  <p:childTnLst>
                                    <p:set>
                                      <p:cBhvr rctx="PPT">
                                        <p:cTn id="97" dur="indefinite"/>
                                        <p:tgtEl>
                                          <p:spTgt spid="147"/>
                                        </p:tgtEl>
                                        <p:attrNameLst>
                                          <p:attrName>style.opacity</p:attrName>
                                        </p:attrNameLst>
                                      </p:cBhvr>
                                      <p:to>
                                        <p:strVal val="0.2"/>
                                      </p:to>
                                    </p:set>
                                    <p:animEffect filter="image" prLst="opacity: 0.2">
                                      <p:cBhvr rctx="IE">
                                        <p:cTn id="98" dur="indefinite"/>
                                        <p:tgtEl>
                                          <p:spTgt spid="147"/>
                                        </p:tgtEl>
                                      </p:cBhvr>
                                    </p:animEffect>
                                  </p:childTnLst>
                                </p:cTn>
                              </p:par>
                              <p:par>
                                <p:cTn id="99" presetID="9" presetClass="emph" presetSubtype="0" grpId="1" nodeType="withEffect">
                                  <p:stCondLst>
                                    <p:cond delay="0"/>
                                  </p:stCondLst>
                                  <p:childTnLst>
                                    <p:set>
                                      <p:cBhvr rctx="PPT">
                                        <p:cTn id="100" dur="indefinite"/>
                                        <p:tgtEl>
                                          <p:spTgt spid="148"/>
                                        </p:tgtEl>
                                        <p:attrNameLst>
                                          <p:attrName>style.opacity</p:attrName>
                                        </p:attrNameLst>
                                      </p:cBhvr>
                                      <p:to>
                                        <p:strVal val="0.2"/>
                                      </p:to>
                                    </p:set>
                                    <p:animEffect filter="image" prLst="opacity: 0.2">
                                      <p:cBhvr rctx="IE">
                                        <p:cTn id="101" dur="indefinite"/>
                                        <p:tgtEl>
                                          <p:spTgt spid="148"/>
                                        </p:tgtEl>
                                      </p:cBhvr>
                                    </p:animEffect>
                                  </p:childTnLst>
                                </p:cTn>
                              </p:par>
                              <p:par>
                                <p:cTn id="102" presetID="9" presetClass="emph" presetSubtype="0" grpId="0" nodeType="withEffect">
                                  <p:stCondLst>
                                    <p:cond delay="0"/>
                                  </p:stCondLst>
                                  <p:childTnLst>
                                    <p:set>
                                      <p:cBhvr rctx="PPT">
                                        <p:cTn id="103" dur="indefinite"/>
                                        <p:tgtEl>
                                          <p:spTgt spid="5"/>
                                        </p:tgtEl>
                                        <p:attrNameLst>
                                          <p:attrName>style.opacity</p:attrName>
                                        </p:attrNameLst>
                                      </p:cBhvr>
                                      <p:to>
                                        <p:strVal val="0.2"/>
                                      </p:to>
                                    </p:set>
                                    <p:animEffect filter="image" prLst="opacity: 0.2">
                                      <p:cBhvr rctx="IE">
                                        <p:cTn id="104" dur="indefinite"/>
                                        <p:tgtEl>
                                          <p:spTgt spid="5"/>
                                        </p:tgtEl>
                                      </p:cBhvr>
                                    </p:animEffect>
                                  </p:childTnLst>
                                </p:cTn>
                              </p:par>
                              <p:par>
                                <p:cTn id="105" presetID="9" presetClass="emph" presetSubtype="0" grpId="0" nodeType="withEffect">
                                  <p:stCondLst>
                                    <p:cond delay="0"/>
                                  </p:stCondLst>
                                  <p:childTnLst>
                                    <p:set>
                                      <p:cBhvr rctx="PPT">
                                        <p:cTn id="106" dur="indefinite"/>
                                        <p:tgtEl>
                                          <p:spTgt spid="6"/>
                                        </p:tgtEl>
                                        <p:attrNameLst>
                                          <p:attrName>style.opacity</p:attrName>
                                        </p:attrNameLst>
                                      </p:cBhvr>
                                      <p:to>
                                        <p:strVal val="0.2"/>
                                      </p:to>
                                    </p:set>
                                    <p:animEffect filter="image" prLst="opacity: 0.2">
                                      <p:cBhvr rctx="IE">
                                        <p:cTn id="107" dur="indefinite"/>
                                        <p:tgtEl>
                                          <p:spTgt spid="6"/>
                                        </p:tgtEl>
                                      </p:cBhvr>
                                    </p:animEffect>
                                  </p:childTnLst>
                                </p:cTn>
                              </p:par>
                              <p:par>
                                <p:cTn id="108" presetID="9" presetClass="emph" presetSubtype="0" grpId="0" nodeType="withEffect">
                                  <p:stCondLst>
                                    <p:cond delay="0"/>
                                  </p:stCondLst>
                                  <p:childTnLst>
                                    <p:set>
                                      <p:cBhvr rctx="PPT">
                                        <p:cTn id="109" dur="indefinite"/>
                                        <p:tgtEl>
                                          <p:spTgt spid="7"/>
                                        </p:tgtEl>
                                        <p:attrNameLst>
                                          <p:attrName>style.opacity</p:attrName>
                                        </p:attrNameLst>
                                      </p:cBhvr>
                                      <p:to>
                                        <p:strVal val="0.2"/>
                                      </p:to>
                                    </p:set>
                                    <p:animEffect filter="image" prLst="opacity: 0.2">
                                      <p:cBhvr rctx="IE">
                                        <p:cTn id="110" dur="indefinite"/>
                                        <p:tgtEl>
                                          <p:spTgt spid="7"/>
                                        </p:tgtEl>
                                      </p:cBhvr>
                                    </p:animEffect>
                                  </p:childTnLst>
                                </p:cTn>
                              </p:par>
                              <p:par>
                                <p:cTn id="111" presetID="9" presetClass="emph" presetSubtype="0" grpId="0" nodeType="withEffect">
                                  <p:stCondLst>
                                    <p:cond delay="0"/>
                                  </p:stCondLst>
                                  <p:childTnLst>
                                    <p:set>
                                      <p:cBhvr rctx="PPT">
                                        <p:cTn id="112" dur="indefinite"/>
                                        <p:tgtEl>
                                          <p:spTgt spid="8"/>
                                        </p:tgtEl>
                                        <p:attrNameLst>
                                          <p:attrName>style.opacity</p:attrName>
                                        </p:attrNameLst>
                                      </p:cBhvr>
                                      <p:to>
                                        <p:strVal val="0.2"/>
                                      </p:to>
                                    </p:set>
                                    <p:animEffect filter="image" prLst="opacity: 0.2">
                                      <p:cBhvr rctx="IE">
                                        <p:cTn id="113" dur="indefinite"/>
                                        <p:tgtEl>
                                          <p:spTgt spid="8"/>
                                        </p:tgtEl>
                                      </p:cBhvr>
                                    </p:animEffect>
                                  </p:childTnLst>
                                </p:cTn>
                              </p:par>
                              <p:par>
                                <p:cTn id="114" presetID="9" presetClass="emph" presetSubtype="0" grpId="0" nodeType="withEffect">
                                  <p:stCondLst>
                                    <p:cond delay="0"/>
                                  </p:stCondLst>
                                  <p:childTnLst>
                                    <p:set>
                                      <p:cBhvr rctx="PPT">
                                        <p:cTn id="115" dur="indefinite"/>
                                        <p:tgtEl>
                                          <p:spTgt spid="9"/>
                                        </p:tgtEl>
                                        <p:attrNameLst>
                                          <p:attrName>style.opacity</p:attrName>
                                        </p:attrNameLst>
                                      </p:cBhvr>
                                      <p:to>
                                        <p:strVal val="0.2"/>
                                      </p:to>
                                    </p:set>
                                    <p:animEffect filter="image" prLst="opacity: 0.2">
                                      <p:cBhvr rctx="IE">
                                        <p:cTn id="116" dur="indefinite"/>
                                        <p:tgtEl>
                                          <p:spTgt spid="9"/>
                                        </p:tgtEl>
                                      </p:cBhvr>
                                    </p:animEffect>
                                  </p:childTnLst>
                                </p:cTn>
                              </p:par>
                              <p:par>
                                <p:cTn id="117" presetID="9" presetClass="emph" presetSubtype="0" grpId="0" nodeType="withEffect">
                                  <p:stCondLst>
                                    <p:cond delay="0"/>
                                  </p:stCondLst>
                                  <p:childTnLst>
                                    <p:set>
                                      <p:cBhvr rctx="PPT">
                                        <p:cTn id="118" dur="indefinite"/>
                                        <p:tgtEl>
                                          <p:spTgt spid="10"/>
                                        </p:tgtEl>
                                        <p:attrNameLst>
                                          <p:attrName>style.opacity</p:attrName>
                                        </p:attrNameLst>
                                      </p:cBhvr>
                                      <p:to>
                                        <p:strVal val="0.2"/>
                                      </p:to>
                                    </p:set>
                                    <p:animEffect filter="image" prLst="opacity: 0.2">
                                      <p:cBhvr rctx="IE">
                                        <p:cTn id="119" dur="indefinite"/>
                                        <p:tgtEl>
                                          <p:spTgt spid="10"/>
                                        </p:tgtEl>
                                      </p:cBhvr>
                                    </p:animEffect>
                                  </p:childTnLst>
                                </p:cTn>
                              </p:par>
                              <p:par>
                                <p:cTn id="120" presetID="9" presetClass="emph" presetSubtype="0" grpId="0" nodeType="withEffect">
                                  <p:stCondLst>
                                    <p:cond delay="0"/>
                                  </p:stCondLst>
                                  <p:childTnLst>
                                    <p:set>
                                      <p:cBhvr rctx="PPT">
                                        <p:cTn id="121" dur="indefinite"/>
                                        <p:tgtEl>
                                          <p:spTgt spid="11"/>
                                        </p:tgtEl>
                                        <p:attrNameLst>
                                          <p:attrName>style.opacity</p:attrName>
                                        </p:attrNameLst>
                                      </p:cBhvr>
                                      <p:to>
                                        <p:strVal val="0.2"/>
                                      </p:to>
                                    </p:set>
                                    <p:animEffect filter="image" prLst="opacity: 0.2">
                                      <p:cBhvr rctx="IE">
                                        <p:cTn id="122" dur="indefinite"/>
                                        <p:tgtEl>
                                          <p:spTgt spid="11"/>
                                        </p:tgtEl>
                                      </p:cBhvr>
                                    </p:animEffect>
                                  </p:childTnLst>
                                </p:cTn>
                              </p:par>
                              <p:par>
                                <p:cTn id="123" presetID="9" presetClass="emph" presetSubtype="0" grpId="0" nodeType="withEffect">
                                  <p:stCondLst>
                                    <p:cond delay="0"/>
                                  </p:stCondLst>
                                  <p:childTnLst>
                                    <p:set>
                                      <p:cBhvr rctx="PPT">
                                        <p:cTn id="124" dur="indefinite"/>
                                        <p:tgtEl>
                                          <p:spTgt spid="12"/>
                                        </p:tgtEl>
                                        <p:attrNameLst>
                                          <p:attrName>style.opacity</p:attrName>
                                        </p:attrNameLst>
                                      </p:cBhvr>
                                      <p:to>
                                        <p:strVal val="0.2"/>
                                      </p:to>
                                    </p:set>
                                    <p:animEffect filter="image" prLst="opacity: 0.2">
                                      <p:cBhvr rctx="IE">
                                        <p:cTn id="125" dur="indefinite"/>
                                        <p:tgtEl>
                                          <p:spTgt spid="12"/>
                                        </p:tgtEl>
                                      </p:cBhvr>
                                    </p:animEffect>
                                  </p:childTnLst>
                                </p:cTn>
                              </p:par>
                              <p:par>
                                <p:cTn id="126" presetID="9" presetClass="emph" presetSubtype="0" grpId="0" nodeType="withEffect">
                                  <p:stCondLst>
                                    <p:cond delay="0"/>
                                  </p:stCondLst>
                                  <p:childTnLst>
                                    <p:set>
                                      <p:cBhvr rctx="PPT">
                                        <p:cTn id="127" dur="indefinite"/>
                                        <p:tgtEl>
                                          <p:spTgt spid="13"/>
                                        </p:tgtEl>
                                        <p:attrNameLst>
                                          <p:attrName>style.opacity</p:attrName>
                                        </p:attrNameLst>
                                      </p:cBhvr>
                                      <p:to>
                                        <p:strVal val="0.2"/>
                                      </p:to>
                                    </p:set>
                                    <p:animEffect filter="image" prLst="opacity: 0.2">
                                      <p:cBhvr rctx="IE">
                                        <p:cTn id="128" dur="indefinite"/>
                                        <p:tgtEl>
                                          <p:spTgt spid="13"/>
                                        </p:tgtEl>
                                      </p:cBhvr>
                                    </p:animEffect>
                                  </p:childTnLst>
                                </p:cTn>
                              </p:par>
                              <p:par>
                                <p:cTn id="129" presetID="9" presetClass="emph" presetSubtype="0" grpId="0" nodeType="withEffect">
                                  <p:stCondLst>
                                    <p:cond delay="0"/>
                                  </p:stCondLst>
                                  <p:childTnLst>
                                    <p:set>
                                      <p:cBhvr rctx="PPT">
                                        <p:cTn id="130" dur="indefinite"/>
                                        <p:tgtEl>
                                          <p:spTgt spid="14"/>
                                        </p:tgtEl>
                                        <p:attrNameLst>
                                          <p:attrName>style.opacity</p:attrName>
                                        </p:attrNameLst>
                                      </p:cBhvr>
                                      <p:to>
                                        <p:strVal val="0.2"/>
                                      </p:to>
                                    </p:set>
                                    <p:animEffect filter="image" prLst="opacity: 0.2">
                                      <p:cBhvr rctx="IE">
                                        <p:cTn id="131" dur="indefinite"/>
                                        <p:tgtEl>
                                          <p:spTgt spid="14"/>
                                        </p:tgtEl>
                                      </p:cBhvr>
                                    </p:animEffect>
                                  </p:childTnLst>
                                </p:cTn>
                              </p:par>
                              <p:par>
                                <p:cTn id="132" presetID="9" presetClass="emph" presetSubtype="0" grpId="0" nodeType="withEffect">
                                  <p:stCondLst>
                                    <p:cond delay="0"/>
                                  </p:stCondLst>
                                  <p:childTnLst>
                                    <p:set>
                                      <p:cBhvr rctx="PPT">
                                        <p:cTn id="133" dur="indefinite"/>
                                        <p:tgtEl>
                                          <p:spTgt spid="15"/>
                                        </p:tgtEl>
                                        <p:attrNameLst>
                                          <p:attrName>style.opacity</p:attrName>
                                        </p:attrNameLst>
                                      </p:cBhvr>
                                      <p:to>
                                        <p:strVal val="0.2"/>
                                      </p:to>
                                    </p:set>
                                    <p:animEffect filter="image" prLst="opacity: 0.2">
                                      <p:cBhvr rctx="IE">
                                        <p:cTn id="134" dur="indefinite"/>
                                        <p:tgtEl>
                                          <p:spTgt spid="15"/>
                                        </p:tgtEl>
                                      </p:cBhvr>
                                    </p:animEffect>
                                  </p:childTnLst>
                                </p:cTn>
                              </p:par>
                              <p:par>
                                <p:cTn id="135" presetID="9" presetClass="emph" presetSubtype="0" grpId="0" nodeType="withEffect">
                                  <p:stCondLst>
                                    <p:cond delay="0"/>
                                  </p:stCondLst>
                                  <p:childTnLst>
                                    <p:set>
                                      <p:cBhvr rctx="PPT">
                                        <p:cTn id="136" dur="indefinite"/>
                                        <p:tgtEl>
                                          <p:spTgt spid="16"/>
                                        </p:tgtEl>
                                        <p:attrNameLst>
                                          <p:attrName>style.opacity</p:attrName>
                                        </p:attrNameLst>
                                      </p:cBhvr>
                                      <p:to>
                                        <p:strVal val="0.2"/>
                                      </p:to>
                                    </p:set>
                                    <p:animEffect filter="image" prLst="opacity: 0.2">
                                      <p:cBhvr rctx="IE">
                                        <p:cTn id="137" dur="indefinite"/>
                                        <p:tgtEl>
                                          <p:spTgt spid="16"/>
                                        </p:tgtEl>
                                      </p:cBhvr>
                                    </p:animEffect>
                                  </p:childTnLst>
                                </p:cTn>
                              </p:par>
                              <p:par>
                                <p:cTn id="138" presetID="9" presetClass="emph" presetSubtype="0" grpId="0" nodeType="withEffect">
                                  <p:stCondLst>
                                    <p:cond delay="0"/>
                                  </p:stCondLst>
                                  <p:childTnLst>
                                    <p:set>
                                      <p:cBhvr rctx="PPT">
                                        <p:cTn id="139" dur="indefinite"/>
                                        <p:tgtEl>
                                          <p:spTgt spid="17"/>
                                        </p:tgtEl>
                                        <p:attrNameLst>
                                          <p:attrName>style.opacity</p:attrName>
                                        </p:attrNameLst>
                                      </p:cBhvr>
                                      <p:to>
                                        <p:strVal val="0.2"/>
                                      </p:to>
                                    </p:set>
                                    <p:animEffect filter="image" prLst="opacity: 0.2">
                                      <p:cBhvr rctx="IE">
                                        <p:cTn id="140" dur="indefinite"/>
                                        <p:tgtEl>
                                          <p:spTgt spid="17"/>
                                        </p:tgtEl>
                                      </p:cBhvr>
                                    </p:animEffect>
                                  </p:childTnLst>
                                </p:cTn>
                              </p:par>
                              <p:par>
                                <p:cTn id="141" presetID="9" presetClass="emph" presetSubtype="0" grpId="0" nodeType="withEffect">
                                  <p:stCondLst>
                                    <p:cond delay="0"/>
                                  </p:stCondLst>
                                  <p:childTnLst>
                                    <p:set>
                                      <p:cBhvr rctx="PPT">
                                        <p:cTn id="142" dur="indefinite"/>
                                        <p:tgtEl>
                                          <p:spTgt spid="18"/>
                                        </p:tgtEl>
                                        <p:attrNameLst>
                                          <p:attrName>style.opacity</p:attrName>
                                        </p:attrNameLst>
                                      </p:cBhvr>
                                      <p:to>
                                        <p:strVal val="0.2"/>
                                      </p:to>
                                    </p:set>
                                    <p:animEffect filter="image" prLst="opacity: 0.2">
                                      <p:cBhvr rctx="IE">
                                        <p:cTn id="143" dur="indefinite"/>
                                        <p:tgtEl>
                                          <p:spTgt spid="18"/>
                                        </p:tgtEl>
                                      </p:cBhvr>
                                    </p:animEffect>
                                  </p:childTnLst>
                                </p:cTn>
                              </p:par>
                              <p:par>
                                <p:cTn id="144" presetID="9" presetClass="emph" presetSubtype="0" grpId="0" nodeType="withEffect">
                                  <p:stCondLst>
                                    <p:cond delay="0"/>
                                  </p:stCondLst>
                                  <p:childTnLst>
                                    <p:set>
                                      <p:cBhvr rctx="PPT">
                                        <p:cTn id="145" dur="indefinite"/>
                                        <p:tgtEl>
                                          <p:spTgt spid="19"/>
                                        </p:tgtEl>
                                        <p:attrNameLst>
                                          <p:attrName>style.opacity</p:attrName>
                                        </p:attrNameLst>
                                      </p:cBhvr>
                                      <p:to>
                                        <p:strVal val="0.2"/>
                                      </p:to>
                                    </p:set>
                                    <p:animEffect filter="image" prLst="opacity: 0.2">
                                      <p:cBhvr rctx="IE">
                                        <p:cTn id="146" dur="indefinite"/>
                                        <p:tgtEl>
                                          <p:spTgt spid="19"/>
                                        </p:tgtEl>
                                      </p:cBhvr>
                                    </p:animEffect>
                                  </p:childTnLst>
                                </p:cTn>
                              </p:par>
                              <p:par>
                                <p:cTn id="147" presetID="9" presetClass="emph" presetSubtype="0" grpId="0" nodeType="withEffect">
                                  <p:stCondLst>
                                    <p:cond delay="0"/>
                                  </p:stCondLst>
                                  <p:childTnLst>
                                    <p:set>
                                      <p:cBhvr rctx="PPT">
                                        <p:cTn id="148" dur="indefinite"/>
                                        <p:tgtEl>
                                          <p:spTgt spid="20"/>
                                        </p:tgtEl>
                                        <p:attrNameLst>
                                          <p:attrName>style.opacity</p:attrName>
                                        </p:attrNameLst>
                                      </p:cBhvr>
                                      <p:to>
                                        <p:strVal val="0.2"/>
                                      </p:to>
                                    </p:set>
                                    <p:animEffect filter="image" prLst="opacity: 0.2">
                                      <p:cBhvr rctx="IE">
                                        <p:cTn id="149" dur="indefinite"/>
                                        <p:tgtEl>
                                          <p:spTgt spid="20"/>
                                        </p:tgtEl>
                                      </p:cBhvr>
                                    </p:animEffect>
                                  </p:childTnLst>
                                </p:cTn>
                              </p:par>
                              <p:par>
                                <p:cTn id="150" presetID="9" presetClass="emph" presetSubtype="0" grpId="0" nodeType="withEffect">
                                  <p:stCondLst>
                                    <p:cond delay="0"/>
                                  </p:stCondLst>
                                  <p:childTnLst>
                                    <p:set>
                                      <p:cBhvr rctx="PPT">
                                        <p:cTn id="151" dur="indefinite"/>
                                        <p:tgtEl>
                                          <p:spTgt spid="21"/>
                                        </p:tgtEl>
                                        <p:attrNameLst>
                                          <p:attrName>style.opacity</p:attrName>
                                        </p:attrNameLst>
                                      </p:cBhvr>
                                      <p:to>
                                        <p:strVal val="0.2"/>
                                      </p:to>
                                    </p:set>
                                    <p:animEffect filter="image" prLst="opacity: 0.2">
                                      <p:cBhvr rctx="IE">
                                        <p:cTn id="152" dur="indefinite"/>
                                        <p:tgtEl>
                                          <p:spTgt spid="21"/>
                                        </p:tgtEl>
                                      </p:cBhvr>
                                    </p:animEffect>
                                  </p:childTnLst>
                                </p:cTn>
                              </p:par>
                              <p:par>
                                <p:cTn id="153" presetID="9" presetClass="emph" presetSubtype="0" grpId="0" nodeType="withEffect">
                                  <p:stCondLst>
                                    <p:cond delay="0"/>
                                  </p:stCondLst>
                                  <p:childTnLst>
                                    <p:set>
                                      <p:cBhvr rctx="PPT">
                                        <p:cTn id="154" dur="indefinite"/>
                                        <p:tgtEl>
                                          <p:spTgt spid="22"/>
                                        </p:tgtEl>
                                        <p:attrNameLst>
                                          <p:attrName>style.opacity</p:attrName>
                                        </p:attrNameLst>
                                      </p:cBhvr>
                                      <p:to>
                                        <p:strVal val="0.2"/>
                                      </p:to>
                                    </p:set>
                                    <p:animEffect filter="image" prLst="opacity: 0.2">
                                      <p:cBhvr rctx="IE">
                                        <p:cTn id="155" dur="indefinite"/>
                                        <p:tgtEl>
                                          <p:spTgt spid="22"/>
                                        </p:tgtEl>
                                      </p:cBhvr>
                                    </p:animEffect>
                                  </p:childTnLst>
                                </p:cTn>
                              </p:par>
                              <p:par>
                                <p:cTn id="156" presetID="9" presetClass="emph" presetSubtype="0" grpId="0" nodeType="withEffect">
                                  <p:stCondLst>
                                    <p:cond delay="0"/>
                                  </p:stCondLst>
                                  <p:childTnLst>
                                    <p:set>
                                      <p:cBhvr rctx="PPT">
                                        <p:cTn id="157" dur="indefinite"/>
                                        <p:tgtEl>
                                          <p:spTgt spid="23"/>
                                        </p:tgtEl>
                                        <p:attrNameLst>
                                          <p:attrName>style.opacity</p:attrName>
                                        </p:attrNameLst>
                                      </p:cBhvr>
                                      <p:to>
                                        <p:strVal val="0.2"/>
                                      </p:to>
                                    </p:set>
                                    <p:animEffect filter="image" prLst="opacity: 0.2">
                                      <p:cBhvr rctx="IE">
                                        <p:cTn id="158" dur="indefinite"/>
                                        <p:tgtEl>
                                          <p:spTgt spid="23"/>
                                        </p:tgtEl>
                                      </p:cBhvr>
                                    </p:animEffect>
                                  </p:childTnLst>
                                </p:cTn>
                              </p:par>
                              <p:par>
                                <p:cTn id="159" presetID="9" presetClass="emph" presetSubtype="0" grpId="0" nodeType="withEffect">
                                  <p:stCondLst>
                                    <p:cond delay="0"/>
                                  </p:stCondLst>
                                  <p:childTnLst>
                                    <p:set>
                                      <p:cBhvr rctx="PPT">
                                        <p:cTn id="160" dur="indefinite"/>
                                        <p:tgtEl>
                                          <p:spTgt spid="24"/>
                                        </p:tgtEl>
                                        <p:attrNameLst>
                                          <p:attrName>style.opacity</p:attrName>
                                        </p:attrNameLst>
                                      </p:cBhvr>
                                      <p:to>
                                        <p:strVal val="0.2"/>
                                      </p:to>
                                    </p:set>
                                    <p:animEffect filter="image" prLst="opacity: 0.2">
                                      <p:cBhvr rctx="IE">
                                        <p:cTn id="161" dur="indefinite"/>
                                        <p:tgtEl>
                                          <p:spTgt spid="24"/>
                                        </p:tgtEl>
                                      </p:cBhvr>
                                    </p:animEffect>
                                  </p:childTnLst>
                                </p:cTn>
                              </p:par>
                              <p:par>
                                <p:cTn id="162" presetID="9" presetClass="emph" presetSubtype="0" grpId="0" nodeType="withEffect">
                                  <p:stCondLst>
                                    <p:cond delay="0"/>
                                  </p:stCondLst>
                                  <p:childTnLst>
                                    <p:set>
                                      <p:cBhvr rctx="PPT">
                                        <p:cTn id="163" dur="indefinite"/>
                                        <p:tgtEl>
                                          <p:spTgt spid="25"/>
                                        </p:tgtEl>
                                        <p:attrNameLst>
                                          <p:attrName>style.opacity</p:attrName>
                                        </p:attrNameLst>
                                      </p:cBhvr>
                                      <p:to>
                                        <p:strVal val="0.2"/>
                                      </p:to>
                                    </p:set>
                                    <p:animEffect filter="image" prLst="opacity: 0.2">
                                      <p:cBhvr rctx="IE">
                                        <p:cTn id="164" dur="indefinite"/>
                                        <p:tgtEl>
                                          <p:spTgt spid="25"/>
                                        </p:tgtEl>
                                      </p:cBhvr>
                                    </p:animEffect>
                                  </p:childTnLst>
                                </p:cTn>
                              </p:par>
                              <p:par>
                                <p:cTn id="165" presetID="9" presetClass="emph" presetSubtype="0" nodeType="withEffect">
                                  <p:stCondLst>
                                    <p:cond delay="0"/>
                                  </p:stCondLst>
                                  <p:childTnLst>
                                    <p:set>
                                      <p:cBhvr rctx="PPT">
                                        <p:cTn id="166" dur="indefinite"/>
                                        <p:tgtEl>
                                          <p:spTgt spid="28"/>
                                        </p:tgtEl>
                                        <p:attrNameLst>
                                          <p:attrName>style.opacity</p:attrName>
                                        </p:attrNameLst>
                                      </p:cBhvr>
                                      <p:to>
                                        <p:strVal val="0.2"/>
                                      </p:to>
                                    </p:set>
                                    <p:animEffect filter="image" prLst="opacity: 0.2">
                                      <p:cBhvr rctx="IE">
                                        <p:cTn id="167" dur="indefinite"/>
                                        <p:tgtEl>
                                          <p:spTgt spid="28"/>
                                        </p:tgtEl>
                                      </p:cBhvr>
                                    </p:animEffect>
                                  </p:childTnLst>
                                </p:cTn>
                              </p:par>
                              <p:par>
                                <p:cTn id="168" presetID="9" presetClass="emph" presetSubtype="0" nodeType="withEffect">
                                  <p:stCondLst>
                                    <p:cond delay="0"/>
                                  </p:stCondLst>
                                  <p:childTnLst>
                                    <p:set>
                                      <p:cBhvr rctx="PPT">
                                        <p:cTn id="169" dur="indefinite"/>
                                        <p:tgtEl>
                                          <p:spTgt spid="36"/>
                                        </p:tgtEl>
                                        <p:attrNameLst>
                                          <p:attrName>style.opacity</p:attrName>
                                        </p:attrNameLst>
                                      </p:cBhvr>
                                      <p:to>
                                        <p:strVal val="0.2"/>
                                      </p:to>
                                    </p:set>
                                    <p:animEffect filter="image" prLst="opacity: 0.2">
                                      <p:cBhvr rctx="IE">
                                        <p:cTn id="170" dur="indefinite"/>
                                        <p:tgtEl>
                                          <p:spTgt spid="36"/>
                                        </p:tgtEl>
                                      </p:cBhvr>
                                    </p:animEffect>
                                  </p:childTnLst>
                                </p:cTn>
                              </p:par>
                              <p:par>
                                <p:cTn id="171" presetID="9" presetClass="emph" presetSubtype="0" nodeType="withEffect">
                                  <p:stCondLst>
                                    <p:cond delay="0"/>
                                  </p:stCondLst>
                                  <p:childTnLst>
                                    <p:set>
                                      <p:cBhvr rctx="PPT">
                                        <p:cTn id="172" dur="indefinite"/>
                                        <p:tgtEl>
                                          <p:spTgt spid="39"/>
                                        </p:tgtEl>
                                        <p:attrNameLst>
                                          <p:attrName>style.opacity</p:attrName>
                                        </p:attrNameLst>
                                      </p:cBhvr>
                                      <p:to>
                                        <p:strVal val="0.2"/>
                                      </p:to>
                                    </p:set>
                                    <p:animEffect filter="image" prLst="opacity: 0.2">
                                      <p:cBhvr rctx="IE">
                                        <p:cTn id="173" dur="indefinite"/>
                                        <p:tgtEl>
                                          <p:spTgt spid="39"/>
                                        </p:tgtEl>
                                      </p:cBhvr>
                                    </p:animEffect>
                                  </p:childTnLst>
                                </p:cTn>
                              </p:par>
                              <p:par>
                                <p:cTn id="174" presetID="9" presetClass="emph" presetSubtype="0" nodeType="withEffect">
                                  <p:stCondLst>
                                    <p:cond delay="0"/>
                                  </p:stCondLst>
                                  <p:childTnLst>
                                    <p:set>
                                      <p:cBhvr rctx="PPT">
                                        <p:cTn id="175" dur="indefinite"/>
                                        <p:tgtEl>
                                          <p:spTgt spid="42"/>
                                        </p:tgtEl>
                                        <p:attrNameLst>
                                          <p:attrName>style.opacity</p:attrName>
                                        </p:attrNameLst>
                                      </p:cBhvr>
                                      <p:to>
                                        <p:strVal val="0.2"/>
                                      </p:to>
                                    </p:set>
                                    <p:animEffect filter="image" prLst="opacity: 0.2">
                                      <p:cBhvr rctx="IE">
                                        <p:cTn id="176" dur="indefinite"/>
                                        <p:tgtEl>
                                          <p:spTgt spid="42"/>
                                        </p:tgtEl>
                                      </p:cBhvr>
                                    </p:animEffect>
                                  </p:childTnLst>
                                </p:cTn>
                              </p:par>
                              <p:par>
                                <p:cTn id="177" presetID="9" presetClass="emph" presetSubtype="0" nodeType="withEffect">
                                  <p:stCondLst>
                                    <p:cond delay="0"/>
                                  </p:stCondLst>
                                  <p:childTnLst>
                                    <p:set>
                                      <p:cBhvr rctx="PPT">
                                        <p:cTn id="178" dur="indefinite"/>
                                        <p:tgtEl>
                                          <p:spTgt spid="45"/>
                                        </p:tgtEl>
                                        <p:attrNameLst>
                                          <p:attrName>style.opacity</p:attrName>
                                        </p:attrNameLst>
                                      </p:cBhvr>
                                      <p:to>
                                        <p:strVal val="0.2"/>
                                      </p:to>
                                    </p:set>
                                    <p:animEffect filter="image" prLst="opacity: 0.2">
                                      <p:cBhvr rctx="IE">
                                        <p:cTn id="179" dur="indefinite"/>
                                        <p:tgtEl>
                                          <p:spTgt spid="45"/>
                                        </p:tgtEl>
                                      </p:cBhvr>
                                    </p:animEffect>
                                  </p:childTnLst>
                                </p:cTn>
                              </p:par>
                              <p:par>
                                <p:cTn id="180" presetID="9" presetClass="emph" presetSubtype="0" nodeType="withEffect">
                                  <p:stCondLst>
                                    <p:cond delay="0"/>
                                  </p:stCondLst>
                                  <p:childTnLst>
                                    <p:set>
                                      <p:cBhvr rctx="PPT">
                                        <p:cTn id="181" dur="indefinite"/>
                                        <p:tgtEl>
                                          <p:spTgt spid="48"/>
                                        </p:tgtEl>
                                        <p:attrNameLst>
                                          <p:attrName>style.opacity</p:attrName>
                                        </p:attrNameLst>
                                      </p:cBhvr>
                                      <p:to>
                                        <p:strVal val="0.2"/>
                                      </p:to>
                                    </p:set>
                                    <p:animEffect filter="image" prLst="opacity: 0.2">
                                      <p:cBhvr rctx="IE">
                                        <p:cTn id="182" dur="indefinite"/>
                                        <p:tgtEl>
                                          <p:spTgt spid="48"/>
                                        </p:tgtEl>
                                      </p:cBhvr>
                                    </p:animEffect>
                                  </p:childTnLst>
                                </p:cTn>
                              </p:par>
                              <p:par>
                                <p:cTn id="183" presetID="9" presetClass="emph" presetSubtype="0" nodeType="withEffect">
                                  <p:stCondLst>
                                    <p:cond delay="0"/>
                                  </p:stCondLst>
                                  <p:childTnLst>
                                    <p:set>
                                      <p:cBhvr rctx="PPT">
                                        <p:cTn id="184" dur="indefinite"/>
                                        <p:tgtEl>
                                          <p:spTgt spid="51"/>
                                        </p:tgtEl>
                                        <p:attrNameLst>
                                          <p:attrName>style.opacity</p:attrName>
                                        </p:attrNameLst>
                                      </p:cBhvr>
                                      <p:to>
                                        <p:strVal val="0.2"/>
                                      </p:to>
                                    </p:set>
                                    <p:animEffect filter="image" prLst="opacity: 0.2">
                                      <p:cBhvr rctx="IE">
                                        <p:cTn id="185" dur="indefinite"/>
                                        <p:tgtEl>
                                          <p:spTgt spid="51"/>
                                        </p:tgtEl>
                                      </p:cBhvr>
                                    </p:animEffect>
                                  </p:childTnLst>
                                </p:cTn>
                              </p:par>
                              <p:par>
                                <p:cTn id="186" presetID="9" presetClass="emph" presetSubtype="0" nodeType="withEffect">
                                  <p:stCondLst>
                                    <p:cond delay="0"/>
                                  </p:stCondLst>
                                  <p:childTnLst>
                                    <p:set>
                                      <p:cBhvr rctx="PPT">
                                        <p:cTn id="187" dur="indefinite"/>
                                        <p:tgtEl>
                                          <p:spTgt spid="54"/>
                                        </p:tgtEl>
                                        <p:attrNameLst>
                                          <p:attrName>style.opacity</p:attrName>
                                        </p:attrNameLst>
                                      </p:cBhvr>
                                      <p:to>
                                        <p:strVal val="0.2"/>
                                      </p:to>
                                    </p:set>
                                    <p:animEffect filter="image" prLst="opacity: 0.2">
                                      <p:cBhvr rctx="IE">
                                        <p:cTn id="188" dur="indefinite"/>
                                        <p:tgtEl>
                                          <p:spTgt spid="54"/>
                                        </p:tgtEl>
                                      </p:cBhvr>
                                    </p:animEffect>
                                  </p:childTnLst>
                                </p:cTn>
                              </p:par>
                              <p:par>
                                <p:cTn id="189" presetID="9" presetClass="emph" presetSubtype="0" nodeType="withEffect">
                                  <p:stCondLst>
                                    <p:cond delay="0"/>
                                  </p:stCondLst>
                                  <p:childTnLst>
                                    <p:set>
                                      <p:cBhvr rctx="PPT">
                                        <p:cTn id="190" dur="indefinite"/>
                                        <p:tgtEl>
                                          <p:spTgt spid="61"/>
                                        </p:tgtEl>
                                        <p:attrNameLst>
                                          <p:attrName>style.opacity</p:attrName>
                                        </p:attrNameLst>
                                      </p:cBhvr>
                                      <p:to>
                                        <p:strVal val="0.2"/>
                                      </p:to>
                                    </p:set>
                                    <p:animEffect filter="image" prLst="opacity: 0.2">
                                      <p:cBhvr rctx="IE">
                                        <p:cTn id="191" dur="indefinite"/>
                                        <p:tgtEl>
                                          <p:spTgt spid="61"/>
                                        </p:tgtEl>
                                      </p:cBhvr>
                                    </p:animEffect>
                                  </p:childTnLst>
                                </p:cTn>
                              </p:par>
                              <p:par>
                                <p:cTn id="192" presetID="9" presetClass="emph" presetSubtype="0" nodeType="withEffect">
                                  <p:stCondLst>
                                    <p:cond delay="0"/>
                                  </p:stCondLst>
                                  <p:childTnLst>
                                    <p:set>
                                      <p:cBhvr rctx="PPT">
                                        <p:cTn id="193" dur="indefinite"/>
                                        <p:tgtEl>
                                          <p:spTgt spid="64"/>
                                        </p:tgtEl>
                                        <p:attrNameLst>
                                          <p:attrName>style.opacity</p:attrName>
                                        </p:attrNameLst>
                                      </p:cBhvr>
                                      <p:to>
                                        <p:strVal val="0.2"/>
                                      </p:to>
                                    </p:set>
                                    <p:animEffect filter="image" prLst="opacity: 0.2">
                                      <p:cBhvr rctx="IE">
                                        <p:cTn id="194" dur="indefinite"/>
                                        <p:tgtEl>
                                          <p:spTgt spid="64"/>
                                        </p:tgtEl>
                                      </p:cBhvr>
                                    </p:animEffect>
                                  </p:childTnLst>
                                </p:cTn>
                              </p:par>
                              <p:par>
                                <p:cTn id="195" presetID="9" presetClass="emph" presetSubtype="0" nodeType="withEffect">
                                  <p:stCondLst>
                                    <p:cond delay="0"/>
                                  </p:stCondLst>
                                  <p:childTnLst>
                                    <p:set>
                                      <p:cBhvr rctx="PPT">
                                        <p:cTn id="196" dur="indefinite"/>
                                        <p:tgtEl>
                                          <p:spTgt spid="67"/>
                                        </p:tgtEl>
                                        <p:attrNameLst>
                                          <p:attrName>style.opacity</p:attrName>
                                        </p:attrNameLst>
                                      </p:cBhvr>
                                      <p:to>
                                        <p:strVal val="0.2"/>
                                      </p:to>
                                    </p:set>
                                    <p:animEffect filter="image" prLst="opacity: 0.2">
                                      <p:cBhvr rctx="IE">
                                        <p:cTn id="197" dur="indefinite"/>
                                        <p:tgtEl>
                                          <p:spTgt spid="67"/>
                                        </p:tgtEl>
                                      </p:cBhvr>
                                    </p:animEffect>
                                  </p:childTnLst>
                                </p:cTn>
                              </p:par>
                              <p:par>
                                <p:cTn id="198" presetID="9" presetClass="emph" presetSubtype="0" nodeType="withEffect">
                                  <p:stCondLst>
                                    <p:cond delay="0"/>
                                  </p:stCondLst>
                                  <p:childTnLst>
                                    <p:set>
                                      <p:cBhvr rctx="PPT">
                                        <p:cTn id="199" dur="indefinite"/>
                                        <p:tgtEl>
                                          <p:spTgt spid="69"/>
                                        </p:tgtEl>
                                        <p:attrNameLst>
                                          <p:attrName>style.opacity</p:attrName>
                                        </p:attrNameLst>
                                      </p:cBhvr>
                                      <p:to>
                                        <p:strVal val="0.2"/>
                                      </p:to>
                                    </p:set>
                                    <p:animEffect filter="image" prLst="opacity: 0.2">
                                      <p:cBhvr rctx="IE">
                                        <p:cTn id="200" dur="indefinite"/>
                                        <p:tgtEl>
                                          <p:spTgt spid="69"/>
                                        </p:tgtEl>
                                      </p:cBhvr>
                                    </p:animEffect>
                                  </p:childTnLst>
                                </p:cTn>
                              </p:par>
                              <p:par>
                                <p:cTn id="201" presetID="9" presetClass="emph" presetSubtype="0" nodeType="withEffect">
                                  <p:stCondLst>
                                    <p:cond delay="0"/>
                                  </p:stCondLst>
                                  <p:childTnLst>
                                    <p:set>
                                      <p:cBhvr rctx="PPT">
                                        <p:cTn id="202" dur="indefinite"/>
                                        <p:tgtEl>
                                          <p:spTgt spid="72"/>
                                        </p:tgtEl>
                                        <p:attrNameLst>
                                          <p:attrName>style.opacity</p:attrName>
                                        </p:attrNameLst>
                                      </p:cBhvr>
                                      <p:to>
                                        <p:strVal val="0.2"/>
                                      </p:to>
                                    </p:set>
                                    <p:animEffect filter="image" prLst="opacity: 0.2">
                                      <p:cBhvr rctx="IE">
                                        <p:cTn id="203" dur="indefinite"/>
                                        <p:tgtEl>
                                          <p:spTgt spid="72"/>
                                        </p:tgtEl>
                                      </p:cBhvr>
                                    </p:animEffect>
                                  </p:childTnLst>
                                </p:cTn>
                              </p:par>
                              <p:par>
                                <p:cTn id="204" presetID="9" presetClass="emph" presetSubtype="0" nodeType="withEffect">
                                  <p:stCondLst>
                                    <p:cond delay="0"/>
                                  </p:stCondLst>
                                  <p:childTnLst>
                                    <p:set>
                                      <p:cBhvr rctx="PPT">
                                        <p:cTn id="205" dur="indefinite"/>
                                        <p:tgtEl>
                                          <p:spTgt spid="75"/>
                                        </p:tgtEl>
                                        <p:attrNameLst>
                                          <p:attrName>style.opacity</p:attrName>
                                        </p:attrNameLst>
                                      </p:cBhvr>
                                      <p:to>
                                        <p:strVal val="0.2"/>
                                      </p:to>
                                    </p:set>
                                    <p:animEffect filter="image" prLst="opacity: 0.2">
                                      <p:cBhvr rctx="IE">
                                        <p:cTn id="206" dur="indefinite"/>
                                        <p:tgtEl>
                                          <p:spTgt spid="75"/>
                                        </p:tgtEl>
                                      </p:cBhvr>
                                    </p:animEffect>
                                  </p:childTnLst>
                                </p:cTn>
                              </p:par>
                              <p:par>
                                <p:cTn id="207" presetID="9" presetClass="emph" presetSubtype="0" nodeType="withEffect">
                                  <p:stCondLst>
                                    <p:cond delay="0"/>
                                  </p:stCondLst>
                                  <p:childTnLst>
                                    <p:set>
                                      <p:cBhvr rctx="PPT">
                                        <p:cTn id="208" dur="indefinite"/>
                                        <p:tgtEl>
                                          <p:spTgt spid="78"/>
                                        </p:tgtEl>
                                        <p:attrNameLst>
                                          <p:attrName>style.opacity</p:attrName>
                                        </p:attrNameLst>
                                      </p:cBhvr>
                                      <p:to>
                                        <p:strVal val="0.2"/>
                                      </p:to>
                                    </p:set>
                                    <p:animEffect filter="image" prLst="opacity: 0.2">
                                      <p:cBhvr rctx="IE">
                                        <p:cTn id="209" dur="indefinite"/>
                                        <p:tgtEl>
                                          <p:spTgt spid="78"/>
                                        </p:tgtEl>
                                      </p:cBhvr>
                                    </p:animEffect>
                                  </p:childTnLst>
                                </p:cTn>
                              </p:par>
                              <p:par>
                                <p:cTn id="210" presetID="9" presetClass="emph" presetSubtype="0" nodeType="withEffect">
                                  <p:stCondLst>
                                    <p:cond delay="0"/>
                                  </p:stCondLst>
                                  <p:childTnLst>
                                    <p:set>
                                      <p:cBhvr rctx="PPT">
                                        <p:cTn id="211" dur="indefinite"/>
                                        <p:tgtEl>
                                          <p:spTgt spid="81"/>
                                        </p:tgtEl>
                                        <p:attrNameLst>
                                          <p:attrName>style.opacity</p:attrName>
                                        </p:attrNameLst>
                                      </p:cBhvr>
                                      <p:to>
                                        <p:strVal val="0.2"/>
                                      </p:to>
                                    </p:set>
                                    <p:animEffect filter="image" prLst="opacity: 0.2">
                                      <p:cBhvr rctx="IE">
                                        <p:cTn id="212" dur="indefinite"/>
                                        <p:tgtEl>
                                          <p:spTgt spid="81"/>
                                        </p:tgtEl>
                                      </p:cBhvr>
                                    </p:animEffect>
                                  </p:childTnLst>
                                </p:cTn>
                              </p:par>
                              <p:par>
                                <p:cTn id="213" presetID="9" presetClass="emph" presetSubtype="0" nodeType="withEffect">
                                  <p:stCondLst>
                                    <p:cond delay="0"/>
                                  </p:stCondLst>
                                  <p:childTnLst>
                                    <p:set>
                                      <p:cBhvr rctx="PPT">
                                        <p:cTn id="214" dur="indefinite"/>
                                        <p:tgtEl>
                                          <p:spTgt spid="85"/>
                                        </p:tgtEl>
                                        <p:attrNameLst>
                                          <p:attrName>style.opacity</p:attrName>
                                        </p:attrNameLst>
                                      </p:cBhvr>
                                      <p:to>
                                        <p:strVal val="0.2"/>
                                      </p:to>
                                    </p:set>
                                    <p:animEffect filter="image" prLst="opacity: 0.2">
                                      <p:cBhvr rctx="IE">
                                        <p:cTn id="215" dur="indefinite"/>
                                        <p:tgtEl>
                                          <p:spTgt spid="85"/>
                                        </p:tgtEl>
                                      </p:cBhvr>
                                    </p:animEffect>
                                  </p:childTnLst>
                                </p:cTn>
                              </p:par>
                              <p:par>
                                <p:cTn id="216" presetID="9" presetClass="emph" presetSubtype="0" nodeType="withEffect">
                                  <p:stCondLst>
                                    <p:cond delay="0"/>
                                  </p:stCondLst>
                                  <p:childTnLst>
                                    <p:set>
                                      <p:cBhvr rctx="PPT">
                                        <p:cTn id="217" dur="indefinite"/>
                                        <p:tgtEl>
                                          <p:spTgt spid="88"/>
                                        </p:tgtEl>
                                        <p:attrNameLst>
                                          <p:attrName>style.opacity</p:attrName>
                                        </p:attrNameLst>
                                      </p:cBhvr>
                                      <p:to>
                                        <p:strVal val="0.2"/>
                                      </p:to>
                                    </p:set>
                                    <p:animEffect filter="image" prLst="opacity: 0.2">
                                      <p:cBhvr rctx="IE">
                                        <p:cTn id="218" dur="indefinite"/>
                                        <p:tgtEl>
                                          <p:spTgt spid="88"/>
                                        </p:tgtEl>
                                      </p:cBhvr>
                                    </p:animEffect>
                                  </p:childTnLst>
                                </p:cTn>
                              </p:par>
                              <p:par>
                                <p:cTn id="219" presetID="9" presetClass="emph" presetSubtype="0" nodeType="withEffect">
                                  <p:stCondLst>
                                    <p:cond delay="0"/>
                                  </p:stCondLst>
                                  <p:childTnLst>
                                    <p:set>
                                      <p:cBhvr rctx="PPT">
                                        <p:cTn id="220" dur="indefinite"/>
                                        <p:tgtEl>
                                          <p:spTgt spid="92"/>
                                        </p:tgtEl>
                                        <p:attrNameLst>
                                          <p:attrName>style.opacity</p:attrName>
                                        </p:attrNameLst>
                                      </p:cBhvr>
                                      <p:to>
                                        <p:strVal val="0.2"/>
                                      </p:to>
                                    </p:set>
                                    <p:animEffect filter="image" prLst="opacity: 0.2">
                                      <p:cBhvr rctx="IE">
                                        <p:cTn id="221" dur="indefinite"/>
                                        <p:tgtEl>
                                          <p:spTgt spid="92"/>
                                        </p:tgtEl>
                                      </p:cBhvr>
                                    </p:animEffect>
                                  </p:childTnLst>
                                </p:cTn>
                              </p:par>
                              <p:par>
                                <p:cTn id="222" presetID="9" presetClass="emph" presetSubtype="0" nodeType="withEffect">
                                  <p:stCondLst>
                                    <p:cond delay="0"/>
                                  </p:stCondLst>
                                  <p:childTnLst>
                                    <p:set>
                                      <p:cBhvr rctx="PPT">
                                        <p:cTn id="223" dur="indefinite"/>
                                        <p:tgtEl>
                                          <p:spTgt spid="105"/>
                                        </p:tgtEl>
                                        <p:attrNameLst>
                                          <p:attrName>style.opacity</p:attrName>
                                        </p:attrNameLst>
                                      </p:cBhvr>
                                      <p:to>
                                        <p:strVal val="0.2"/>
                                      </p:to>
                                    </p:set>
                                    <p:animEffect filter="image" prLst="opacity: 0.2">
                                      <p:cBhvr rctx="IE">
                                        <p:cTn id="224" dur="indefinite"/>
                                        <p:tgtEl>
                                          <p:spTgt spid="105"/>
                                        </p:tgtEl>
                                      </p:cBhvr>
                                    </p:animEffect>
                                  </p:childTnLst>
                                </p:cTn>
                              </p:par>
                              <p:par>
                                <p:cTn id="225" presetID="9" presetClass="emph" presetSubtype="0" nodeType="withEffect">
                                  <p:stCondLst>
                                    <p:cond delay="0"/>
                                  </p:stCondLst>
                                  <p:childTnLst>
                                    <p:set>
                                      <p:cBhvr rctx="PPT">
                                        <p:cTn id="226" dur="indefinite"/>
                                        <p:tgtEl>
                                          <p:spTgt spid="108"/>
                                        </p:tgtEl>
                                        <p:attrNameLst>
                                          <p:attrName>style.opacity</p:attrName>
                                        </p:attrNameLst>
                                      </p:cBhvr>
                                      <p:to>
                                        <p:strVal val="0.2"/>
                                      </p:to>
                                    </p:set>
                                    <p:animEffect filter="image" prLst="opacity: 0.2">
                                      <p:cBhvr rctx="IE">
                                        <p:cTn id="227" dur="indefinite"/>
                                        <p:tgtEl>
                                          <p:spTgt spid="108"/>
                                        </p:tgtEl>
                                      </p:cBhvr>
                                    </p:animEffect>
                                  </p:childTnLst>
                                </p:cTn>
                              </p:par>
                              <p:par>
                                <p:cTn id="228" presetID="9" presetClass="emph" presetSubtype="0" nodeType="withEffect">
                                  <p:stCondLst>
                                    <p:cond delay="0"/>
                                  </p:stCondLst>
                                  <p:childTnLst>
                                    <p:set>
                                      <p:cBhvr rctx="PPT">
                                        <p:cTn id="229" dur="indefinite"/>
                                        <p:tgtEl>
                                          <p:spTgt spid="111"/>
                                        </p:tgtEl>
                                        <p:attrNameLst>
                                          <p:attrName>style.opacity</p:attrName>
                                        </p:attrNameLst>
                                      </p:cBhvr>
                                      <p:to>
                                        <p:strVal val="0.2"/>
                                      </p:to>
                                    </p:set>
                                    <p:animEffect filter="image" prLst="opacity: 0.2">
                                      <p:cBhvr rctx="IE">
                                        <p:cTn id="230" dur="indefinite"/>
                                        <p:tgtEl>
                                          <p:spTgt spid="111"/>
                                        </p:tgtEl>
                                      </p:cBhvr>
                                    </p:animEffect>
                                  </p:childTnLst>
                                </p:cTn>
                              </p:par>
                              <p:par>
                                <p:cTn id="231" presetID="9" presetClass="emph" presetSubtype="0" nodeType="withEffect">
                                  <p:stCondLst>
                                    <p:cond delay="0"/>
                                  </p:stCondLst>
                                  <p:childTnLst>
                                    <p:set>
                                      <p:cBhvr rctx="PPT">
                                        <p:cTn id="232" dur="indefinite"/>
                                        <p:tgtEl>
                                          <p:spTgt spid="116"/>
                                        </p:tgtEl>
                                        <p:attrNameLst>
                                          <p:attrName>style.opacity</p:attrName>
                                        </p:attrNameLst>
                                      </p:cBhvr>
                                      <p:to>
                                        <p:strVal val="0.2"/>
                                      </p:to>
                                    </p:set>
                                    <p:animEffect filter="image" prLst="opacity: 0.2">
                                      <p:cBhvr rctx="IE">
                                        <p:cTn id="233" dur="indefinite"/>
                                        <p:tgtEl>
                                          <p:spTgt spid="116"/>
                                        </p:tgtEl>
                                      </p:cBhvr>
                                    </p:animEffect>
                                  </p:childTnLst>
                                </p:cTn>
                              </p:par>
                              <p:par>
                                <p:cTn id="234" presetID="9" presetClass="emph" presetSubtype="0" nodeType="withEffect">
                                  <p:stCondLst>
                                    <p:cond delay="0"/>
                                  </p:stCondLst>
                                  <p:childTnLst>
                                    <p:set>
                                      <p:cBhvr rctx="PPT">
                                        <p:cTn id="235" dur="indefinite"/>
                                        <p:tgtEl>
                                          <p:spTgt spid="119"/>
                                        </p:tgtEl>
                                        <p:attrNameLst>
                                          <p:attrName>style.opacity</p:attrName>
                                        </p:attrNameLst>
                                      </p:cBhvr>
                                      <p:to>
                                        <p:strVal val="0.2"/>
                                      </p:to>
                                    </p:set>
                                    <p:animEffect filter="image" prLst="opacity: 0.2">
                                      <p:cBhvr rctx="IE">
                                        <p:cTn id="236" dur="indefinite"/>
                                        <p:tgtEl>
                                          <p:spTgt spid="119"/>
                                        </p:tgtEl>
                                      </p:cBhvr>
                                    </p:animEffect>
                                  </p:childTnLst>
                                </p:cTn>
                              </p:par>
                              <p:par>
                                <p:cTn id="237" presetID="9" presetClass="emph" presetSubtype="0" nodeType="withEffect">
                                  <p:stCondLst>
                                    <p:cond delay="0"/>
                                  </p:stCondLst>
                                  <p:childTnLst>
                                    <p:set>
                                      <p:cBhvr rctx="PPT">
                                        <p:cTn id="238" dur="indefinite"/>
                                        <p:tgtEl>
                                          <p:spTgt spid="128"/>
                                        </p:tgtEl>
                                        <p:attrNameLst>
                                          <p:attrName>style.opacity</p:attrName>
                                        </p:attrNameLst>
                                      </p:cBhvr>
                                      <p:to>
                                        <p:strVal val="0.2"/>
                                      </p:to>
                                    </p:set>
                                    <p:animEffect filter="image" prLst="opacity: 0.2">
                                      <p:cBhvr rctx="IE">
                                        <p:cTn id="239" dur="indefinite"/>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114" grpId="0" animBg="1"/>
      <p:bldP spid="114" grpId="1" animBg="1"/>
      <p:bldP spid="115" grpId="0" animBg="1"/>
      <p:bldP spid="115" grpId="1" animBg="1"/>
      <p:bldP spid="125" grpId="0"/>
      <p:bldP spid="125" grpId="1"/>
      <p:bldP spid="126" grpId="1"/>
      <p:bldP spid="126" grpId="2"/>
      <p:bldP spid="143" grpId="0" animBg="1"/>
      <p:bldP spid="143" grpId="1" animBg="1"/>
      <p:bldP spid="143" grpId="2" animBg="1"/>
      <p:bldP spid="144" grpId="0" animBg="1"/>
      <p:bldP spid="144" grpId="1" animBg="1"/>
      <p:bldP spid="144" grpId="2" animBg="1"/>
      <p:bldP spid="139" grpId="0" animBg="1"/>
      <p:bldP spid="139" grpId="1" animBg="1"/>
      <p:bldP spid="139" grpId="2" animBg="1"/>
      <p:bldP spid="140" grpId="0" animBg="1"/>
      <p:bldP spid="140" grpId="1" animBg="1"/>
      <p:bldP spid="140" grpId="2" animBg="1"/>
      <p:bldP spid="141" grpId="0" animBg="1"/>
      <p:bldP spid="141" grpId="1" animBg="1"/>
      <p:bldP spid="141" grpId="2" animBg="1"/>
      <p:bldP spid="145" grpId="0"/>
      <p:bldP spid="145" grpId="1"/>
      <p:bldP spid="146" grpId="0"/>
      <p:bldP spid="146" grpId="1"/>
      <p:bldP spid="147" grpId="0" animBg="1"/>
      <p:bldP spid="147" grpId="1" animBg="1"/>
      <p:bldP spid="148" grpId="0" animBg="1"/>
      <p:bldP spid="148" grpId="1" animBg="1"/>
      <p:bldP spid="14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Personalized Objective</a:t>
            </a:r>
            <a:endParaRPr lang="en-US" dirty="0"/>
          </a:p>
        </p:txBody>
      </p:sp>
      <p:sp>
        <p:nvSpPr>
          <p:cNvPr id="4" name="Slide Number Placeholder 3"/>
          <p:cNvSpPr>
            <a:spLocks noGrp="1"/>
          </p:cNvSpPr>
          <p:nvPr>
            <p:ph type="sldNum" sz="quarter" idx="12"/>
          </p:nvPr>
        </p:nvSpPr>
        <p:spPr/>
        <p:txBody>
          <a:bodyPr/>
          <a:lstStyle/>
          <a:p>
            <a:fld id="{733AAE56-5BC2-4EE0-A1A2-1F30C162DD07}" type="slidenum">
              <a:rPr lang="en-US" smtClean="0"/>
              <a:pPr/>
              <a:t>45</a:t>
            </a:fld>
            <a:endParaRPr lang="en-US"/>
          </a:p>
        </p:txBody>
      </p:sp>
      <p:pic>
        <p:nvPicPr>
          <p:cNvPr id="5123" name="Picture 3"/>
          <p:cNvPicPr>
            <a:picLocks noChangeAspect="1" noChangeArrowheads="1"/>
          </p:cNvPicPr>
          <p:nvPr/>
        </p:nvPicPr>
        <p:blipFill>
          <a:blip r:embed="rId2" cstate="print"/>
          <a:srcRect/>
          <a:stretch>
            <a:fillRect/>
          </a:stretch>
        </p:blipFill>
        <p:spPr bwMode="auto">
          <a:xfrm>
            <a:off x="142875" y="1219200"/>
            <a:ext cx="8848725" cy="782709"/>
          </a:xfrm>
          <a:prstGeom prst="rect">
            <a:avLst/>
          </a:prstGeom>
          <a:noFill/>
          <a:ln w="9525">
            <a:noFill/>
            <a:miter lim="800000"/>
            <a:headEnd/>
            <a:tailEnd/>
          </a:ln>
        </p:spPr>
      </p:pic>
      <p:sp>
        <p:nvSpPr>
          <p:cNvPr id="10" name="Rectangle 9"/>
          <p:cNvSpPr/>
          <p:nvPr/>
        </p:nvSpPr>
        <p:spPr bwMode="auto">
          <a:xfrm>
            <a:off x="2657522" y="1295400"/>
            <a:ext cx="304800" cy="381000"/>
          </a:xfrm>
          <a:prstGeom prst="rect">
            <a:avLst/>
          </a:prstGeom>
          <a:solidFill>
            <a:schemeClr val="bg1"/>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112" charset="0"/>
            </a:endParaRPr>
          </a:p>
        </p:txBody>
      </p:sp>
      <p:sp>
        <p:nvSpPr>
          <p:cNvPr id="12" name="Rectangle 11"/>
          <p:cNvSpPr/>
          <p:nvPr/>
        </p:nvSpPr>
        <p:spPr bwMode="auto">
          <a:xfrm>
            <a:off x="8200790" y="1200246"/>
            <a:ext cx="609600" cy="609600"/>
          </a:xfrm>
          <a:prstGeom prst="rect">
            <a:avLst/>
          </a:prstGeom>
          <a:solidFill>
            <a:schemeClr val="bg1"/>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112" charset="0"/>
            </a:endParaRPr>
          </a:p>
        </p:txBody>
      </p:sp>
    </p:spTree>
    <p:extLst>
      <p:ext uri="{BB962C8B-B14F-4D97-AF65-F5344CB8AC3E}">
        <p14:creationId xmlns:p14="http://schemas.microsoft.com/office/powerpoint/2010/main" val="173598029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Personalized Objective</a:t>
            </a:r>
            <a:endParaRPr lang="en-US" dirty="0"/>
          </a:p>
        </p:txBody>
      </p:sp>
      <p:sp>
        <p:nvSpPr>
          <p:cNvPr id="4" name="Slide Number Placeholder 3"/>
          <p:cNvSpPr>
            <a:spLocks noGrp="1"/>
          </p:cNvSpPr>
          <p:nvPr>
            <p:ph type="sldNum" sz="quarter" idx="12"/>
          </p:nvPr>
        </p:nvSpPr>
        <p:spPr/>
        <p:txBody>
          <a:bodyPr/>
          <a:lstStyle/>
          <a:p>
            <a:fld id="{733AAE56-5BC2-4EE0-A1A2-1F30C162DD07}" type="slidenum">
              <a:rPr lang="en-US" smtClean="0"/>
              <a:pPr/>
              <a:t>46</a:t>
            </a:fld>
            <a:endParaRPr lang="en-US"/>
          </a:p>
        </p:txBody>
      </p:sp>
      <p:pic>
        <p:nvPicPr>
          <p:cNvPr id="5123" name="Picture 3"/>
          <p:cNvPicPr>
            <a:picLocks noChangeAspect="1" noChangeArrowheads="1"/>
          </p:cNvPicPr>
          <p:nvPr/>
        </p:nvPicPr>
        <p:blipFill>
          <a:blip r:embed="rId2" cstate="print"/>
          <a:srcRect/>
          <a:stretch>
            <a:fillRect/>
          </a:stretch>
        </p:blipFill>
        <p:spPr bwMode="auto">
          <a:xfrm>
            <a:off x="142875" y="1219200"/>
            <a:ext cx="8848725" cy="782709"/>
          </a:xfrm>
          <a:prstGeom prst="rect">
            <a:avLst/>
          </a:prstGeom>
          <a:noFill/>
          <a:ln w="9525">
            <a:noFill/>
            <a:miter lim="800000"/>
            <a:headEnd/>
            <a:tailEnd/>
          </a:ln>
        </p:spPr>
      </p:pic>
      <p:pic>
        <p:nvPicPr>
          <p:cNvPr id="5124" name="Picture 4"/>
          <p:cNvPicPr>
            <a:picLocks noChangeAspect="1" noChangeArrowheads="1"/>
          </p:cNvPicPr>
          <p:nvPr/>
        </p:nvPicPr>
        <p:blipFill>
          <a:blip r:embed="rId3" cstate="print"/>
          <a:srcRect/>
          <a:stretch>
            <a:fillRect/>
          </a:stretch>
        </p:blipFill>
        <p:spPr bwMode="auto">
          <a:xfrm>
            <a:off x="166087" y="4050192"/>
            <a:ext cx="8749313" cy="1283808"/>
          </a:xfrm>
          <a:prstGeom prst="rect">
            <a:avLst/>
          </a:prstGeom>
          <a:noFill/>
          <a:ln w="57150">
            <a:solidFill>
              <a:srgbClr val="002060"/>
            </a:solidFill>
            <a:miter lim="800000"/>
            <a:headEnd/>
            <a:tailEnd/>
          </a:ln>
        </p:spPr>
      </p:pic>
      <p:sp>
        <p:nvSpPr>
          <p:cNvPr id="8" name="Arc 7"/>
          <p:cNvSpPr/>
          <p:nvPr/>
        </p:nvSpPr>
        <p:spPr bwMode="auto">
          <a:xfrm rot="1596354" flipV="1">
            <a:off x="6706737" y="689149"/>
            <a:ext cx="1799778" cy="1791784"/>
          </a:xfrm>
          <a:prstGeom prst="arc">
            <a:avLst>
              <a:gd name="adj1" fmla="val 18673626"/>
              <a:gd name="adj2" fmla="val 687161"/>
            </a:avLst>
          </a:prstGeom>
          <a:noFill/>
          <a:ln w="38100" cap="flat" cmpd="sng" algn="ctr">
            <a:solidFill>
              <a:srgbClr val="00B05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112" charset="0"/>
            </a:endParaRPr>
          </a:p>
        </p:txBody>
      </p:sp>
      <p:sp>
        <p:nvSpPr>
          <p:cNvPr id="9" name="Rectangle 8"/>
          <p:cNvSpPr/>
          <p:nvPr/>
        </p:nvSpPr>
        <p:spPr>
          <a:xfrm>
            <a:off x="3505200" y="2133600"/>
            <a:ext cx="4475905" cy="1200329"/>
          </a:xfrm>
          <a:prstGeom prst="rect">
            <a:avLst/>
          </a:prstGeom>
        </p:spPr>
        <p:txBody>
          <a:bodyPr wrap="none">
            <a:spAutoFit/>
          </a:bodyPr>
          <a:lstStyle/>
          <a:p>
            <a:r>
              <a:rPr lang="en-US" sz="2400" dirty="0" smtClean="0"/>
              <a:t>Does user trust </a:t>
            </a:r>
            <a:r>
              <a:rPr lang="en-US" sz="2400" b="1" dirty="0" smtClean="0"/>
              <a:t>at least one </a:t>
            </a:r>
            <a:r>
              <a:rPr lang="en-US" sz="2400" dirty="0" smtClean="0"/>
              <a:t>of </a:t>
            </a:r>
          </a:p>
          <a:p>
            <a:r>
              <a:rPr lang="en-US" sz="2400" dirty="0" smtClean="0"/>
              <a:t>authors of d with respect to </a:t>
            </a:r>
          </a:p>
          <a:p>
            <a:r>
              <a:rPr lang="en-US" sz="2400" dirty="0" smtClean="0"/>
              <a:t>concept c?</a:t>
            </a:r>
            <a:endParaRPr lang="en-US" sz="2400" dirty="0"/>
          </a:p>
        </p:txBody>
      </p:sp>
      <p:sp>
        <p:nvSpPr>
          <p:cNvPr id="10" name="Rectangle 9"/>
          <p:cNvSpPr/>
          <p:nvPr/>
        </p:nvSpPr>
        <p:spPr bwMode="auto">
          <a:xfrm>
            <a:off x="2657522" y="1295400"/>
            <a:ext cx="304800" cy="381000"/>
          </a:xfrm>
          <a:prstGeom prst="rect">
            <a:avLst/>
          </a:prstGeom>
          <a:solidFill>
            <a:schemeClr val="accent2">
              <a:alpha val="24000"/>
            </a:scheme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112" charset="0"/>
            </a:endParaRPr>
          </a:p>
        </p:txBody>
      </p:sp>
      <p:sp>
        <p:nvSpPr>
          <p:cNvPr id="12" name="Rectangle 11"/>
          <p:cNvSpPr/>
          <p:nvPr/>
        </p:nvSpPr>
        <p:spPr bwMode="auto">
          <a:xfrm>
            <a:off x="8200790" y="1200246"/>
            <a:ext cx="609600" cy="609600"/>
          </a:xfrm>
          <a:prstGeom prst="rect">
            <a:avLst/>
          </a:prstGeom>
          <a:solidFill>
            <a:schemeClr val="accent2">
              <a:alpha val="24000"/>
            </a:scheme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112" charset="0"/>
            </a:endParaRPr>
          </a:p>
        </p:txBody>
      </p:sp>
    </p:spTree>
    <p:extLst>
      <p:ext uri="{BB962C8B-B14F-4D97-AF65-F5344CB8AC3E}">
        <p14:creationId xmlns:p14="http://schemas.microsoft.com/office/powerpoint/2010/main" val="31419414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descr="kdd-f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8835" y="4651685"/>
            <a:ext cx="4145004" cy="1977715"/>
          </a:xfrm>
          <a:prstGeom prst="rect">
            <a:avLst/>
          </a:prstGeom>
        </p:spPr>
      </p:pic>
      <p:pic>
        <p:nvPicPr>
          <p:cNvPr id="12" name="Picture 11" descr="graphics-f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835" y="2438400"/>
            <a:ext cx="5419165" cy="2286000"/>
          </a:xfrm>
          <a:prstGeom prst="rect">
            <a:avLst/>
          </a:prstGeom>
        </p:spPr>
      </p:pic>
      <p:sp>
        <p:nvSpPr>
          <p:cNvPr id="4" name="Slide Number Placeholder 3"/>
          <p:cNvSpPr>
            <a:spLocks noGrp="1"/>
          </p:cNvSpPr>
          <p:nvPr>
            <p:ph type="sldNum" sz="quarter" idx="12"/>
          </p:nvPr>
        </p:nvSpPr>
        <p:spPr/>
        <p:txBody>
          <a:bodyPr/>
          <a:lstStyle/>
          <a:p>
            <a:fld id="{733AAE56-5BC2-4EE0-A1A2-1F30C162DD07}" type="slidenum">
              <a:rPr lang="en-US" smtClean="0"/>
              <a:pPr/>
              <a:t>47</a:t>
            </a:fld>
            <a:endParaRPr lang="en-US"/>
          </a:p>
        </p:txBody>
      </p:sp>
      <p:pic>
        <p:nvPicPr>
          <p:cNvPr id="11" name="Picture 10" descr="networks-f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1635" y="381000"/>
            <a:ext cx="5259654" cy="2015442"/>
          </a:xfrm>
          <a:prstGeom prst="rect">
            <a:avLst/>
          </a:prstGeom>
        </p:spPr>
      </p:pic>
      <p:sp>
        <p:nvSpPr>
          <p:cNvPr id="14" name="Rectangle 13"/>
          <p:cNvSpPr/>
          <p:nvPr/>
        </p:nvSpPr>
        <p:spPr>
          <a:xfrm>
            <a:off x="7467600" y="1443335"/>
            <a:ext cx="1633781" cy="461665"/>
          </a:xfrm>
          <a:prstGeom prst="rect">
            <a:avLst/>
          </a:prstGeom>
        </p:spPr>
        <p:txBody>
          <a:bodyPr wrap="none">
            <a:spAutoFit/>
          </a:bodyPr>
          <a:lstStyle/>
          <a:p>
            <a:pPr marL="285750" lvl="0" indent="-285750">
              <a:spcBef>
                <a:spcPct val="20000"/>
              </a:spcBef>
              <a:buClr>
                <a:srgbClr val="3333CC"/>
              </a:buClr>
              <a:buSzPct val="70000"/>
            </a:pPr>
            <a:r>
              <a:rPr lang="en-US" sz="2400" b="1" kern="0" dirty="0" smtClean="0">
                <a:solidFill>
                  <a:srgbClr val="000090"/>
                </a:solidFill>
                <a:latin typeface="Tahoma"/>
              </a:rPr>
              <a:t>networks</a:t>
            </a:r>
            <a:endParaRPr lang="en-US" sz="2400" b="1" kern="0" dirty="0">
              <a:solidFill>
                <a:srgbClr val="000090"/>
              </a:solidFill>
              <a:latin typeface="Tahoma"/>
            </a:endParaRPr>
          </a:p>
        </p:txBody>
      </p:sp>
      <p:pic>
        <p:nvPicPr>
          <p:cNvPr id="17" name="Picture 16"/>
          <p:cNvPicPr>
            <a:picLocks noChangeAspect="1"/>
          </p:cNvPicPr>
          <p:nvPr/>
        </p:nvPicPr>
        <p:blipFill>
          <a:blip r:embed="rId5"/>
          <a:stretch>
            <a:fillRect/>
          </a:stretch>
        </p:blipFill>
        <p:spPr>
          <a:xfrm>
            <a:off x="7549006" y="65949"/>
            <a:ext cx="1442594" cy="1458051"/>
          </a:xfrm>
          <a:prstGeom prst="rect">
            <a:avLst/>
          </a:prstGeom>
        </p:spPr>
      </p:pic>
      <p:pic>
        <p:nvPicPr>
          <p:cNvPr id="18" name="Picture 17"/>
          <p:cNvPicPr>
            <a:picLocks noChangeAspect="1"/>
          </p:cNvPicPr>
          <p:nvPr/>
        </p:nvPicPr>
        <p:blipFill>
          <a:blip r:embed="rId6"/>
          <a:stretch>
            <a:fillRect/>
          </a:stretch>
        </p:blipFill>
        <p:spPr>
          <a:xfrm>
            <a:off x="7696200" y="2052935"/>
            <a:ext cx="1326175" cy="1816100"/>
          </a:xfrm>
          <a:prstGeom prst="rect">
            <a:avLst/>
          </a:prstGeom>
        </p:spPr>
      </p:pic>
      <p:sp>
        <p:nvSpPr>
          <p:cNvPr id="19" name="Rectangle 18"/>
          <p:cNvSpPr/>
          <p:nvPr/>
        </p:nvSpPr>
        <p:spPr>
          <a:xfrm>
            <a:off x="7620000" y="3805535"/>
            <a:ext cx="1500381" cy="461665"/>
          </a:xfrm>
          <a:prstGeom prst="rect">
            <a:avLst/>
          </a:prstGeom>
        </p:spPr>
        <p:txBody>
          <a:bodyPr wrap="none">
            <a:spAutoFit/>
          </a:bodyPr>
          <a:lstStyle/>
          <a:p>
            <a:pPr marL="285750" lvl="0" indent="-285750">
              <a:spcBef>
                <a:spcPct val="20000"/>
              </a:spcBef>
              <a:buClr>
                <a:srgbClr val="3333CC"/>
              </a:buClr>
              <a:buSzPct val="70000"/>
            </a:pPr>
            <a:r>
              <a:rPr lang="en-US" sz="2400" b="1" kern="0" dirty="0" smtClean="0">
                <a:solidFill>
                  <a:srgbClr val="000090"/>
                </a:solidFill>
                <a:latin typeface="Tahoma"/>
              </a:rPr>
              <a:t>graphics</a:t>
            </a:r>
            <a:endParaRPr lang="en-US" sz="2400" b="1" kern="0" dirty="0">
              <a:solidFill>
                <a:srgbClr val="000090"/>
              </a:solidFill>
              <a:latin typeface="Tahoma"/>
            </a:endParaRPr>
          </a:p>
        </p:txBody>
      </p:sp>
      <p:pic>
        <p:nvPicPr>
          <p:cNvPr id="20" name="Picture 19"/>
          <p:cNvPicPr>
            <a:picLocks noChangeAspect="1"/>
          </p:cNvPicPr>
          <p:nvPr/>
        </p:nvPicPr>
        <p:blipFill>
          <a:blip r:embed="rId7"/>
          <a:stretch>
            <a:fillRect/>
          </a:stretch>
        </p:blipFill>
        <p:spPr>
          <a:xfrm>
            <a:off x="7566379" y="4419600"/>
            <a:ext cx="1501421" cy="1689099"/>
          </a:xfrm>
          <a:prstGeom prst="rect">
            <a:avLst/>
          </a:prstGeom>
        </p:spPr>
      </p:pic>
      <p:pic>
        <p:nvPicPr>
          <p:cNvPr id="21" name="Picture 20"/>
          <p:cNvPicPr>
            <a:picLocks noChangeAspect="1"/>
          </p:cNvPicPr>
          <p:nvPr/>
        </p:nvPicPr>
        <p:blipFill>
          <a:blip r:embed="rId8"/>
          <a:stretch>
            <a:fillRect/>
          </a:stretch>
        </p:blipFill>
        <p:spPr>
          <a:xfrm>
            <a:off x="152400" y="2133600"/>
            <a:ext cx="7339747" cy="1752600"/>
          </a:xfrm>
          <a:prstGeom prst="rect">
            <a:avLst/>
          </a:prstGeom>
        </p:spPr>
      </p:pic>
      <p:sp>
        <p:nvSpPr>
          <p:cNvPr id="22" name="Rectangle 21"/>
          <p:cNvSpPr/>
          <p:nvPr/>
        </p:nvSpPr>
        <p:spPr>
          <a:xfrm>
            <a:off x="7188274" y="6015335"/>
            <a:ext cx="2031926" cy="461665"/>
          </a:xfrm>
          <a:prstGeom prst="rect">
            <a:avLst/>
          </a:prstGeom>
        </p:spPr>
        <p:txBody>
          <a:bodyPr wrap="none">
            <a:spAutoFit/>
          </a:bodyPr>
          <a:lstStyle/>
          <a:p>
            <a:pPr marL="285750" lvl="0" indent="-285750">
              <a:spcBef>
                <a:spcPct val="20000"/>
              </a:spcBef>
              <a:buClr>
                <a:srgbClr val="3333CC"/>
              </a:buClr>
              <a:buSzPct val="70000"/>
            </a:pPr>
            <a:r>
              <a:rPr lang="en-US" sz="2400" b="1" kern="0" dirty="0">
                <a:solidFill>
                  <a:srgbClr val="000090"/>
                </a:solidFill>
                <a:latin typeface="Tahoma"/>
              </a:rPr>
              <a:t>d</a:t>
            </a:r>
            <a:r>
              <a:rPr lang="en-US" sz="2400" b="1" kern="0" dirty="0" smtClean="0">
                <a:solidFill>
                  <a:srgbClr val="000090"/>
                </a:solidFill>
                <a:latin typeface="Tahoma"/>
              </a:rPr>
              <a:t>ata mining</a:t>
            </a:r>
            <a:endParaRPr lang="en-US" sz="2400" b="1" kern="0" dirty="0">
              <a:solidFill>
                <a:srgbClr val="000090"/>
              </a:solidFill>
              <a:latin typeface="Tahoma"/>
            </a:endParaRPr>
          </a:p>
        </p:txBody>
      </p:sp>
    </p:spTree>
    <p:extLst>
      <p:ext uri="{BB962C8B-B14F-4D97-AF65-F5344CB8AC3E}">
        <p14:creationId xmlns:p14="http://schemas.microsoft.com/office/powerpoint/2010/main" val="1913326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1"/>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2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Study Evaluation</a:t>
            </a:r>
            <a:endParaRPr lang="en-US" dirty="0"/>
          </a:p>
        </p:txBody>
      </p:sp>
      <p:sp>
        <p:nvSpPr>
          <p:cNvPr id="3" name="Content Placeholder 2"/>
          <p:cNvSpPr>
            <a:spLocks noGrp="1"/>
          </p:cNvSpPr>
          <p:nvPr>
            <p:ph idx="1"/>
          </p:nvPr>
        </p:nvSpPr>
        <p:spPr/>
        <p:txBody>
          <a:bodyPr/>
          <a:lstStyle/>
          <a:p>
            <a:r>
              <a:rPr lang="en-US" dirty="0" smtClean="0"/>
              <a:t>16 PhD students in machine learning</a:t>
            </a:r>
          </a:p>
          <a:p>
            <a:r>
              <a:rPr lang="en-US" dirty="0" smtClean="0"/>
              <a:t>For </a:t>
            </a:r>
            <a:r>
              <a:rPr lang="en-US" dirty="0" smtClean="0"/>
              <a:t>each participant:</a:t>
            </a:r>
          </a:p>
          <a:p>
            <a:pPr lvl="1"/>
            <a:r>
              <a:rPr lang="en-US" dirty="0" smtClean="0"/>
              <a:t>Select </a:t>
            </a:r>
            <a:r>
              <a:rPr lang="en-US" dirty="0" smtClean="0"/>
              <a:t>a </a:t>
            </a:r>
            <a:r>
              <a:rPr lang="en-US" dirty="0" smtClean="0"/>
              <a:t>recent paper for </a:t>
            </a:r>
            <a:r>
              <a:rPr lang="en-US" dirty="0" smtClean="0"/>
              <a:t>which we wish to find related </a:t>
            </a:r>
            <a:r>
              <a:rPr lang="en-US" dirty="0" smtClean="0"/>
              <a:t>work (the </a:t>
            </a:r>
            <a:r>
              <a:rPr lang="en-US" b="1" dirty="0" smtClean="0"/>
              <a:t>study paper</a:t>
            </a:r>
            <a:r>
              <a:rPr lang="en-US" dirty="0" smtClean="0"/>
              <a:t>)</a:t>
            </a:r>
          </a:p>
          <a:p>
            <a:pPr lvl="1"/>
            <a:r>
              <a:rPr lang="en-US" dirty="0" smtClean="0"/>
              <a:t>Compare our algorithm and three state-of-the-art alternatives:</a:t>
            </a:r>
            <a:endParaRPr lang="en-US" dirty="0" smtClean="0"/>
          </a:p>
          <a:p>
            <a:pPr lvl="2"/>
            <a:r>
              <a:rPr lang="en-US" dirty="0" smtClean="0"/>
              <a:t>Relational Topic Model</a:t>
            </a:r>
          </a:p>
          <a:p>
            <a:pPr lvl="2"/>
            <a:r>
              <a:rPr lang="en-US" dirty="0" smtClean="0"/>
              <a:t>Information Genealogy</a:t>
            </a:r>
          </a:p>
          <a:p>
            <a:pPr lvl="2"/>
            <a:r>
              <a:rPr lang="en-US" dirty="0" smtClean="0"/>
              <a:t>Google </a:t>
            </a:r>
            <a:r>
              <a:rPr lang="en-US" dirty="0" smtClean="0"/>
              <a:t>Scholar</a:t>
            </a:r>
          </a:p>
          <a:p>
            <a:pPr lvl="1"/>
            <a:r>
              <a:rPr lang="en-US" dirty="0" smtClean="0"/>
              <a:t>Show papers one at a time (double-blind), asking questions:</a:t>
            </a:r>
            <a:endParaRPr lang="en-US" dirty="0" smtClean="0"/>
          </a:p>
          <a:p>
            <a:pPr marL="457200" lvl="1" indent="0">
              <a:buNone/>
            </a:pPr>
            <a:endParaRPr lang="en-US" dirty="0"/>
          </a:p>
        </p:txBody>
      </p:sp>
      <p:sp>
        <p:nvSpPr>
          <p:cNvPr id="4" name="Slide Number Placeholder 3"/>
          <p:cNvSpPr>
            <a:spLocks noGrp="1"/>
          </p:cNvSpPr>
          <p:nvPr>
            <p:ph type="sldNum" sz="quarter" idx="12"/>
          </p:nvPr>
        </p:nvSpPr>
        <p:spPr/>
        <p:txBody>
          <a:bodyPr/>
          <a:lstStyle/>
          <a:p>
            <a:fld id="{733AAE56-5BC2-4EE0-A1A2-1F30C162DD07}" type="slidenum">
              <a:rPr lang="en-US" smtClean="0"/>
              <a:pPr/>
              <a:t>48</a:t>
            </a:fld>
            <a:endParaRPr lang="en-US"/>
          </a:p>
        </p:txBody>
      </p:sp>
      <p:sp>
        <p:nvSpPr>
          <p:cNvPr id="5" name="Rectangle 4"/>
          <p:cNvSpPr/>
          <p:nvPr/>
        </p:nvSpPr>
        <p:spPr>
          <a:xfrm>
            <a:off x="2514600" y="5638800"/>
            <a:ext cx="5334000" cy="83099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400" dirty="0" smtClean="0"/>
              <a:t>Would this paper have been useful to you when writing the study paper?</a:t>
            </a:r>
            <a:endParaRPr lang="en-US" sz="2400" dirty="0" smtClean="0"/>
          </a:p>
        </p:txBody>
      </p:sp>
      <p:sp>
        <p:nvSpPr>
          <p:cNvPr id="6" name="Rectangle 5"/>
          <p:cNvSpPr/>
          <p:nvPr/>
        </p:nvSpPr>
        <p:spPr>
          <a:xfrm>
            <a:off x="1600200" y="5867400"/>
            <a:ext cx="800369" cy="461665"/>
          </a:xfrm>
          <a:prstGeom prst="rect">
            <a:avLst/>
          </a:prstGeom>
        </p:spPr>
        <p:txBody>
          <a:bodyPr wrap="none">
            <a:spAutoFit/>
          </a:bodyPr>
          <a:lstStyle/>
          <a:p>
            <a:r>
              <a:rPr lang="en-US" sz="2400" b="1" dirty="0" smtClean="0"/>
              <a:t>e.g.,</a:t>
            </a:r>
            <a:endParaRPr lang="en-US" sz="2400"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Usefulness</a:t>
            </a:r>
            <a:endParaRPr lang="en-US" dirty="0"/>
          </a:p>
        </p:txBody>
      </p:sp>
      <p:sp>
        <p:nvSpPr>
          <p:cNvPr id="4" name="Slide Number Placeholder 3"/>
          <p:cNvSpPr>
            <a:spLocks noGrp="1"/>
          </p:cNvSpPr>
          <p:nvPr>
            <p:ph type="sldNum" sz="quarter" idx="12"/>
          </p:nvPr>
        </p:nvSpPr>
        <p:spPr/>
        <p:txBody>
          <a:bodyPr/>
          <a:lstStyle/>
          <a:p>
            <a:fld id="{733AAE56-5BC2-4EE0-A1A2-1F30C162DD07}" type="slidenum">
              <a:rPr lang="en-US" smtClean="0"/>
              <a:pPr/>
              <a:t>49</a:t>
            </a:fld>
            <a:endParaRPr lang="en-US"/>
          </a:p>
        </p:txBody>
      </p:sp>
      <p:pic>
        <p:nvPicPr>
          <p:cNvPr id="7170" name="Picture 2"/>
          <p:cNvPicPr>
            <a:picLocks noChangeAspect="1" noChangeArrowheads="1"/>
          </p:cNvPicPr>
          <p:nvPr/>
        </p:nvPicPr>
        <p:blipFill>
          <a:blip r:embed="rId2" cstate="print"/>
          <a:srcRect t="2760" r="50219" b="50323"/>
          <a:stretch>
            <a:fillRect/>
          </a:stretch>
        </p:blipFill>
        <p:spPr bwMode="auto">
          <a:xfrm>
            <a:off x="2085976" y="990601"/>
            <a:ext cx="4848224" cy="3867206"/>
          </a:xfrm>
          <a:prstGeom prst="rect">
            <a:avLst/>
          </a:prstGeom>
          <a:noFill/>
          <a:ln w="9525">
            <a:noFill/>
            <a:miter lim="800000"/>
            <a:headEnd/>
            <a:tailEnd/>
          </a:ln>
        </p:spPr>
      </p:pic>
      <p:sp>
        <p:nvSpPr>
          <p:cNvPr id="6" name="Rectangle 5"/>
          <p:cNvSpPr/>
          <p:nvPr/>
        </p:nvSpPr>
        <p:spPr bwMode="auto">
          <a:xfrm>
            <a:off x="2667000" y="1905000"/>
            <a:ext cx="1676400" cy="2971800"/>
          </a:xfrm>
          <a:prstGeom prst="rect">
            <a:avLst/>
          </a:prstGeom>
          <a:noFill/>
          <a:ln w="38100" cap="flat" cmpd="sng" algn="ctr">
            <a:solidFill>
              <a:srgbClr val="0070C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112" charset="0"/>
            </a:endParaRPr>
          </a:p>
        </p:txBody>
      </p:sp>
      <p:sp>
        <p:nvSpPr>
          <p:cNvPr id="7" name="Arc 6"/>
          <p:cNvSpPr/>
          <p:nvPr/>
        </p:nvSpPr>
        <p:spPr bwMode="auto">
          <a:xfrm rot="10800000" flipV="1">
            <a:off x="4343400" y="1828800"/>
            <a:ext cx="1524000" cy="816314"/>
          </a:xfrm>
          <a:prstGeom prst="arc">
            <a:avLst>
              <a:gd name="adj1" fmla="val 16678968"/>
              <a:gd name="adj2" fmla="val 20983201"/>
            </a:avLst>
          </a:prstGeom>
          <a:noFill/>
          <a:ln w="38100" cap="flat" cmpd="sng" algn="ctr">
            <a:solidFill>
              <a:srgbClr val="0070C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112" charset="0"/>
            </a:endParaRPr>
          </a:p>
        </p:txBody>
      </p:sp>
      <p:sp>
        <p:nvSpPr>
          <p:cNvPr id="8" name="Rectangle 7"/>
          <p:cNvSpPr/>
          <p:nvPr/>
        </p:nvSpPr>
        <p:spPr>
          <a:xfrm>
            <a:off x="5017008" y="1612392"/>
            <a:ext cx="1694695" cy="400110"/>
          </a:xfrm>
          <a:prstGeom prst="rect">
            <a:avLst/>
          </a:prstGeom>
        </p:spPr>
        <p:txBody>
          <a:bodyPr wrap="none">
            <a:spAutoFit/>
          </a:bodyPr>
          <a:lstStyle/>
          <a:p>
            <a:r>
              <a:rPr lang="en-US" sz="2000" dirty="0" smtClean="0">
                <a:solidFill>
                  <a:srgbClr val="0070C0"/>
                </a:solidFill>
              </a:rPr>
              <a:t>our approach</a:t>
            </a:r>
          </a:p>
        </p:txBody>
      </p:sp>
      <p:cxnSp>
        <p:nvCxnSpPr>
          <p:cNvPr id="10" name="Straight Arrow Connector 9"/>
          <p:cNvCxnSpPr/>
          <p:nvPr/>
        </p:nvCxnSpPr>
        <p:spPr bwMode="auto">
          <a:xfrm rot="5400000" flipH="1" flipV="1">
            <a:off x="113903" y="2934097"/>
            <a:ext cx="3428206" cy="1588"/>
          </a:xfrm>
          <a:prstGeom prst="straightConnector1">
            <a:avLst/>
          </a:prstGeom>
          <a:noFill/>
          <a:ln w="76200" cap="flat" cmpd="sng" algn="ctr">
            <a:solidFill>
              <a:schemeClr val="tx1"/>
            </a:solidFill>
            <a:prstDash val="solid"/>
            <a:round/>
            <a:headEnd type="none" w="med" len="med"/>
            <a:tailEnd type="triangle" w="med" len="med"/>
          </a:ln>
          <a:effectLst/>
        </p:spPr>
      </p:cxnSp>
      <p:sp>
        <p:nvSpPr>
          <p:cNvPr id="13" name="Rectangle 12"/>
          <p:cNvSpPr/>
          <p:nvPr/>
        </p:nvSpPr>
        <p:spPr>
          <a:xfrm rot="16200000">
            <a:off x="554390" y="2745079"/>
            <a:ext cx="2034531" cy="400110"/>
          </a:xfrm>
          <a:prstGeom prst="rect">
            <a:avLst/>
          </a:prstGeom>
        </p:spPr>
        <p:txBody>
          <a:bodyPr wrap="none">
            <a:spAutoFit/>
          </a:bodyPr>
          <a:lstStyle/>
          <a:p>
            <a:r>
              <a:rPr lang="en-US" sz="2000" b="1" dirty="0" smtClean="0"/>
              <a:t>higher is better</a:t>
            </a:r>
          </a:p>
        </p:txBody>
      </p:sp>
      <p:sp>
        <p:nvSpPr>
          <p:cNvPr id="15" name="Rectangle 14"/>
          <p:cNvSpPr/>
          <p:nvPr/>
        </p:nvSpPr>
        <p:spPr>
          <a:xfrm>
            <a:off x="838200" y="5334000"/>
            <a:ext cx="7848600" cy="83099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2400" dirty="0" smtClean="0"/>
              <a:t>Our approach provides </a:t>
            </a:r>
            <a:r>
              <a:rPr lang="en-US" sz="2400" b="1" dirty="0" smtClean="0"/>
              <a:t>more useful</a:t>
            </a:r>
            <a:r>
              <a:rPr lang="en-US" sz="2400" dirty="0" smtClean="0"/>
              <a:t> and </a:t>
            </a:r>
          </a:p>
          <a:p>
            <a:pPr algn="ctr"/>
            <a:r>
              <a:rPr lang="en-US" sz="2400" b="1" dirty="0" smtClean="0"/>
              <a:t>more must-read</a:t>
            </a:r>
            <a:r>
              <a:rPr lang="en-US" sz="2400" dirty="0" smtClean="0"/>
              <a:t> papers</a:t>
            </a:r>
          </a:p>
        </p:txBody>
      </p:sp>
      <p:sp>
        <p:nvSpPr>
          <p:cNvPr id="3" name="Rectangle 2"/>
          <p:cNvSpPr/>
          <p:nvPr/>
        </p:nvSpPr>
        <p:spPr bwMode="auto">
          <a:xfrm>
            <a:off x="2057400" y="981123"/>
            <a:ext cx="304800" cy="76200"/>
          </a:xfrm>
          <a:prstGeom prst="rect">
            <a:avLst/>
          </a:prstGeom>
          <a:solidFill>
            <a:schemeClr val="bg1"/>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112" charset="0"/>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 review</a:t>
            </a:r>
            <a:endParaRPr lang="en-US" dirty="0"/>
          </a:p>
        </p:txBody>
      </p:sp>
      <p:sp>
        <p:nvSpPr>
          <p:cNvPr id="3" name="Content Placeholder 2"/>
          <p:cNvSpPr>
            <a:spLocks noGrp="1"/>
          </p:cNvSpPr>
          <p:nvPr>
            <p:ph idx="1"/>
          </p:nvPr>
        </p:nvSpPr>
        <p:spPr/>
        <p:txBody>
          <a:bodyPr/>
          <a:lstStyle/>
          <a:p>
            <a:r>
              <a:rPr lang="en-US" dirty="0" smtClean="0"/>
              <a:t>It’s 11:30pm Samoa Time.  Your “Related Work” section is a bit sparse.</a:t>
            </a:r>
          </a:p>
          <a:p>
            <a:endParaRPr lang="en-US" dirty="0"/>
          </a:p>
        </p:txBody>
      </p:sp>
      <p:sp>
        <p:nvSpPr>
          <p:cNvPr id="4" name="Slide Number Placeholder 3"/>
          <p:cNvSpPr>
            <a:spLocks noGrp="1"/>
          </p:cNvSpPr>
          <p:nvPr>
            <p:ph type="sldNum" sz="quarter" idx="12"/>
          </p:nvPr>
        </p:nvSpPr>
        <p:spPr/>
        <p:txBody>
          <a:bodyPr/>
          <a:lstStyle/>
          <a:p>
            <a:fld id="{733AAE56-5BC2-4EE0-A1A2-1F30C162DD07}" type="slidenum">
              <a:rPr lang="en-US" smtClean="0"/>
              <a:pPr/>
              <a:t>5</a:t>
            </a:fld>
            <a:endParaRPr lang="en-US"/>
          </a:p>
        </p:txBody>
      </p:sp>
      <p:pic>
        <p:nvPicPr>
          <p:cNvPr id="4098" name="Picture 2"/>
          <p:cNvPicPr>
            <a:picLocks noChangeAspect="1" noChangeArrowheads="1"/>
          </p:cNvPicPr>
          <p:nvPr/>
        </p:nvPicPr>
        <p:blipFill>
          <a:blip r:embed="rId2" cstate="print"/>
          <a:srcRect/>
          <a:stretch>
            <a:fillRect/>
          </a:stretch>
        </p:blipFill>
        <p:spPr bwMode="auto">
          <a:xfrm>
            <a:off x="4114800" y="2085975"/>
            <a:ext cx="4848225" cy="4162425"/>
          </a:xfrm>
          <a:prstGeom prst="rect">
            <a:avLst/>
          </a:prstGeom>
          <a:noFill/>
          <a:ln w="9525">
            <a:noFill/>
            <a:miter lim="800000"/>
            <a:headEnd/>
            <a:tailEnd/>
          </a:ln>
        </p:spPr>
      </p:pic>
      <p:sp>
        <p:nvSpPr>
          <p:cNvPr id="11" name="Rounded Rectangular Callout 10"/>
          <p:cNvSpPr/>
          <p:nvPr/>
        </p:nvSpPr>
        <p:spPr bwMode="auto">
          <a:xfrm>
            <a:off x="533400" y="5791200"/>
            <a:ext cx="5715000" cy="838200"/>
          </a:xfrm>
          <a:prstGeom prst="wedgeRoundRectCallout">
            <a:avLst>
              <a:gd name="adj1" fmla="val 53857"/>
              <a:gd name="adj2" fmla="val -101845"/>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112" charset="0"/>
              </a:rPr>
              <a:t>Here are</a:t>
            </a:r>
            <a:r>
              <a:rPr kumimoji="0" lang="en-US" sz="2400" b="0" i="0" u="none" strike="noStrike" cap="none" normalizeH="0" dirty="0" smtClean="0">
                <a:ln>
                  <a:noFill/>
                </a:ln>
                <a:solidFill>
                  <a:schemeClr val="tx1"/>
                </a:solidFill>
                <a:effectLst/>
                <a:latin typeface="Tahoma" pitchFamily="-112" charset="0"/>
              </a:rPr>
              <a:t> some papers we’ve cited so far.  </a:t>
            </a:r>
            <a:endParaRPr lang="en-US" sz="2400" dirty="0" smtClean="0">
              <a:solidFill>
                <a:schemeClr val="tx1"/>
              </a:solidFill>
              <a:latin typeface="Tahoma" pitchFamily="-112"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112" charset="0"/>
              </a:rPr>
              <a:t>Anything else?</a:t>
            </a:r>
          </a:p>
        </p:txBody>
      </p:sp>
    </p:spTree>
    <p:extLst>
      <p:ext uri="{BB962C8B-B14F-4D97-AF65-F5344CB8AC3E}">
        <p14:creationId xmlns:p14="http://schemas.microsoft.com/office/powerpoint/2010/main" val="20061064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a:t>
            </a:r>
            <a:endParaRPr lang="en-US" dirty="0"/>
          </a:p>
        </p:txBody>
      </p:sp>
      <p:sp>
        <p:nvSpPr>
          <p:cNvPr id="4" name="Slide Number Placeholder 3"/>
          <p:cNvSpPr>
            <a:spLocks noGrp="1"/>
          </p:cNvSpPr>
          <p:nvPr>
            <p:ph type="sldNum" sz="quarter" idx="12"/>
          </p:nvPr>
        </p:nvSpPr>
        <p:spPr/>
        <p:txBody>
          <a:bodyPr/>
          <a:lstStyle/>
          <a:p>
            <a:fld id="{733AAE56-5BC2-4EE0-A1A2-1F30C162DD07}" type="slidenum">
              <a:rPr lang="en-US" smtClean="0"/>
              <a:pPr/>
              <a:t>50</a:t>
            </a:fld>
            <a:endParaRPr lang="en-US"/>
          </a:p>
        </p:txBody>
      </p:sp>
      <p:pic>
        <p:nvPicPr>
          <p:cNvPr id="7170" name="Picture 2"/>
          <p:cNvPicPr>
            <a:picLocks noChangeAspect="1" noChangeArrowheads="1"/>
          </p:cNvPicPr>
          <p:nvPr/>
        </p:nvPicPr>
        <p:blipFill>
          <a:blip r:embed="rId2" cstate="print"/>
          <a:srcRect l="50949" t="2760" r="1168" b="50323"/>
          <a:stretch>
            <a:fillRect/>
          </a:stretch>
        </p:blipFill>
        <p:spPr bwMode="auto">
          <a:xfrm>
            <a:off x="1913965" y="914400"/>
            <a:ext cx="4715435" cy="3910361"/>
          </a:xfrm>
          <a:prstGeom prst="rect">
            <a:avLst/>
          </a:prstGeom>
          <a:noFill/>
          <a:ln w="9525">
            <a:noFill/>
            <a:miter lim="800000"/>
            <a:headEnd/>
            <a:tailEnd/>
          </a:ln>
        </p:spPr>
      </p:pic>
      <p:sp>
        <p:nvSpPr>
          <p:cNvPr id="5" name="Rectangle 4"/>
          <p:cNvSpPr/>
          <p:nvPr/>
        </p:nvSpPr>
        <p:spPr bwMode="auto">
          <a:xfrm>
            <a:off x="2667000" y="1219200"/>
            <a:ext cx="1676400" cy="3657600"/>
          </a:xfrm>
          <a:prstGeom prst="rect">
            <a:avLst/>
          </a:prstGeom>
          <a:noFill/>
          <a:ln w="38100" cap="flat" cmpd="sng" algn="ctr">
            <a:solidFill>
              <a:srgbClr val="0070C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112" charset="0"/>
            </a:endParaRPr>
          </a:p>
        </p:txBody>
      </p:sp>
      <p:sp>
        <p:nvSpPr>
          <p:cNvPr id="6" name="Arc 5"/>
          <p:cNvSpPr/>
          <p:nvPr/>
        </p:nvSpPr>
        <p:spPr bwMode="auto">
          <a:xfrm rot="11423561" flipV="1">
            <a:off x="4328328" y="1273763"/>
            <a:ext cx="1524000" cy="816314"/>
          </a:xfrm>
          <a:prstGeom prst="arc">
            <a:avLst>
              <a:gd name="adj1" fmla="val 16678968"/>
              <a:gd name="adj2" fmla="val 20983201"/>
            </a:avLst>
          </a:prstGeom>
          <a:noFill/>
          <a:ln w="38100" cap="flat" cmpd="sng" algn="ctr">
            <a:solidFill>
              <a:srgbClr val="0070C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112" charset="0"/>
            </a:endParaRPr>
          </a:p>
        </p:txBody>
      </p:sp>
      <p:sp>
        <p:nvSpPr>
          <p:cNvPr id="7" name="Rectangle 6"/>
          <p:cNvSpPr/>
          <p:nvPr/>
        </p:nvSpPr>
        <p:spPr>
          <a:xfrm>
            <a:off x="5029200" y="1143000"/>
            <a:ext cx="1694695" cy="400110"/>
          </a:xfrm>
          <a:prstGeom prst="rect">
            <a:avLst/>
          </a:prstGeom>
        </p:spPr>
        <p:txBody>
          <a:bodyPr wrap="none">
            <a:spAutoFit/>
          </a:bodyPr>
          <a:lstStyle/>
          <a:p>
            <a:r>
              <a:rPr lang="en-US" sz="2000" dirty="0" smtClean="0">
                <a:solidFill>
                  <a:srgbClr val="0070C0"/>
                </a:solidFill>
              </a:rPr>
              <a:t>our approach</a:t>
            </a:r>
          </a:p>
        </p:txBody>
      </p:sp>
      <p:cxnSp>
        <p:nvCxnSpPr>
          <p:cNvPr id="8" name="Straight Arrow Connector 7"/>
          <p:cNvCxnSpPr/>
          <p:nvPr/>
        </p:nvCxnSpPr>
        <p:spPr bwMode="auto">
          <a:xfrm rot="5400000" flipH="1" flipV="1">
            <a:off x="113903" y="2934097"/>
            <a:ext cx="3428206" cy="1588"/>
          </a:xfrm>
          <a:prstGeom prst="straightConnector1">
            <a:avLst/>
          </a:prstGeom>
          <a:noFill/>
          <a:ln w="76200" cap="flat" cmpd="sng" algn="ctr">
            <a:solidFill>
              <a:schemeClr val="tx1"/>
            </a:solidFill>
            <a:prstDash val="solid"/>
            <a:round/>
            <a:headEnd type="none" w="med" len="med"/>
            <a:tailEnd type="triangle" w="med" len="med"/>
          </a:ln>
          <a:effectLst/>
        </p:spPr>
      </p:cxnSp>
      <p:sp>
        <p:nvSpPr>
          <p:cNvPr id="9" name="Rectangle 8"/>
          <p:cNvSpPr/>
          <p:nvPr/>
        </p:nvSpPr>
        <p:spPr>
          <a:xfrm rot="16200000">
            <a:off x="554390" y="2745079"/>
            <a:ext cx="2034531" cy="400110"/>
          </a:xfrm>
          <a:prstGeom prst="rect">
            <a:avLst/>
          </a:prstGeom>
        </p:spPr>
        <p:txBody>
          <a:bodyPr wrap="none">
            <a:spAutoFit/>
          </a:bodyPr>
          <a:lstStyle/>
          <a:p>
            <a:r>
              <a:rPr lang="en-US" sz="2000" b="1" dirty="0" smtClean="0"/>
              <a:t>higher is better</a:t>
            </a:r>
          </a:p>
        </p:txBody>
      </p:sp>
      <p:sp>
        <p:nvSpPr>
          <p:cNvPr id="10" name="Rectangle 9"/>
          <p:cNvSpPr/>
          <p:nvPr/>
        </p:nvSpPr>
        <p:spPr>
          <a:xfrm>
            <a:off x="895350" y="5334000"/>
            <a:ext cx="73533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400" dirty="0" smtClean="0"/>
              <a:t>Our approach provides </a:t>
            </a:r>
            <a:r>
              <a:rPr lang="en-US" sz="2400" b="1" dirty="0" smtClean="0"/>
              <a:t>more trustworthy </a:t>
            </a:r>
            <a:r>
              <a:rPr lang="en-US" sz="2400" dirty="0" smtClean="0"/>
              <a:t>papers…</a:t>
            </a:r>
          </a:p>
        </p:txBody>
      </p:sp>
      <p:sp>
        <p:nvSpPr>
          <p:cNvPr id="11" name="Rectangle 10"/>
          <p:cNvSpPr/>
          <p:nvPr/>
        </p:nvSpPr>
        <p:spPr bwMode="auto">
          <a:xfrm>
            <a:off x="1981576" y="914400"/>
            <a:ext cx="304800" cy="76200"/>
          </a:xfrm>
          <a:prstGeom prst="rect">
            <a:avLst/>
          </a:prstGeom>
          <a:solidFill>
            <a:schemeClr val="bg1"/>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112" charset="0"/>
            </a:endParaRPr>
          </a:p>
        </p:txBody>
      </p:sp>
    </p:spTree>
    <p:extLst>
      <p:ext uri="{BB962C8B-B14F-4D97-AF65-F5344CB8AC3E}">
        <p14:creationId xmlns:p14="http://schemas.microsoft.com/office/powerpoint/2010/main" val="160031259"/>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Novelty</a:t>
            </a:r>
            <a:endParaRPr lang="en-US" dirty="0"/>
          </a:p>
        </p:txBody>
      </p:sp>
      <p:sp>
        <p:nvSpPr>
          <p:cNvPr id="4" name="Slide Number Placeholder 3"/>
          <p:cNvSpPr>
            <a:spLocks noGrp="1"/>
          </p:cNvSpPr>
          <p:nvPr>
            <p:ph type="sldNum" sz="quarter" idx="12"/>
          </p:nvPr>
        </p:nvSpPr>
        <p:spPr/>
        <p:txBody>
          <a:bodyPr/>
          <a:lstStyle/>
          <a:p>
            <a:fld id="{733AAE56-5BC2-4EE0-A1A2-1F30C162DD07}" type="slidenum">
              <a:rPr lang="en-US" smtClean="0"/>
              <a:pPr/>
              <a:t>51</a:t>
            </a:fld>
            <a:endParaRPr lang="en-US"/>
          </a:p>
        </p:txBody>
      </p:sp>
      <p:pic>
        <p:nvPicPr>
          <p:cNvPr id="7170" name="Picture 2"/>
          <p:cNvPicPr>
            <a:picLocks noChangeAspect="1" noChangeArrowheads="1"/>
          </p:cNvPicPr>
          <p:nvPr/>
        </p:nvPicPr>
        <p:blipFill>
          <a:blip r:embed="rId2" cstate="print"/>
          <a:srcRect t="52437" r="50219"/>
          <a:stretch>
            <a:fillRect/>
          </a:stretch>
        </p:blipFill>
        <p:spPr bwMode="auto">
          <a:xfrm>
            <a:off x="2057400" y="914400"/>
            <a:ext cx="4900046" cy="3962400"/>
          </a:xfrm>
          <a:prstGeom prst="rect">
            <a:avLst/>
          </a:prstGeom>
          <a:noFill/>
          <a:ln w="9525">
            <a:noFill/>
            <a:miter lim="800000"/>
            <a:headEnd/>
            <a:tailEnd/>
          </a:ln>
        </p:spPr>
      </p:pic>
      <p:sp>
        <p:nvSpPr>
          <p:cNvPr id="5" name="Rectangle 4"/>
          <p:cNvSpPr/>
          <p:nvPr/>
        </p:nvSpPr>
        <p:spPr bwMode="auto">
          <a:xfrm>
            <a:off x="2667000" y="2590800"/>
            <a:ext cx="1676400" cy="2286000"/>
          </a:xfrm>
          <a:prstGeom prst="rect">
            <a:avLst/>
          </a:prstGeom>
          <a:noFill/>
          <a:ln w="38100" cap="flat" cmpd="sng" algn="ctr">
            <a:solidFill>
              <a:srgbClr val="0070C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112" charset="0"/>
            </a:endParaRPr>
          </a:p>
        </p:txBody>
      </p:sp>
      <p:sp>
        <p:nvSpPr>
          <p:cNvPr id="6" name="Arc 5"/>
          <p:cNvSpPr/>
          <p:nvPr/>
        </p:nvSpPr>
        <p:spPr bwMode="auto">
          <a:xfrm rot="10800000" flipV="1">
            <a:off x="4252127" y="2264364"/>
            <a:ext cx="1524000" cy="816314"/>
          </a:xfrm>
          <a:prstGeom prst="arc">
            <a:avLst>
              <a:gd name="adj1" fmla="val 16678968"/>
              <a:gd name="adj2" fmla="val 20983201"/>
            </a:avLst>
          </a:prstGeom>
          <a:noFill/>
          <a:ln w="38100" cap="flat" cmpd="sng" algn="ctr">
            <a:solidFill>
              <a:srgbClr val="0070C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112" charset="0"/>
            </a:endParaRPr>
          </a:p>
        </p:txBody>
      </p:sp>
      <p:sp>
        <p:nvSpPr>
          <p:cNvPr id="7" name="Rectangle 6"/>
          <p:cNvSpPr/>
          <p:nvPr/>
        </p:nvSpPr>
        <p:spPr>
          <a:xfrm>
            <a:off x="4953000" y="2057400"/>
            <a:ext cx="1694695" cy="400110"/>
          </a:xfrm>
          <a:prstGeom prst="rect">
            <a:avLst/>
          </a:prstGeom>
        </p:spPr>
        <p:txBody>
          <a:bodyPr wrap="none">
            <a:spAutoFit/>
          </a:bodyPr>
          <a:lstStyle/>
          <a:p>
            <a:r>
              <a:rPr lang="en-US" sz="2000" dirty="0" smtClean="0">
                <a:solidFill>
                  <a:srgbClr val="0070C0"/>
                </a:solidFill>
              </a:rPr>
              <a:t>our approach</a:t>
            </a:r>
          </a:p>
        </p:txBody>
      </p:sp>
      <p:sp>
        <p:nvSpPr>
          <p:cNvPr id="8" name="Rectangle 7"/>
          <p:cNvSpPr/>
          <p:nvPr/>
        </p:nvSpPr>
        <p:spPr>
          <a:xfrm>
            <a:off x="1752600" y="5334000"/>
            <a:ext cx="56388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400" dirty="0" smtClean="0"/>
              <a:t>…but at the expense of some </a:t>
            </a:r>
            <a:r>
              <a:rPr lang="en-US" sz="2400" b="1" dirty="0" smtClean="0"/>
              <a:t>novelty</a:t>
            </a:r>
            <a:r>
              <a:rPr lang="en-US" sz="2400" dirty="0" smtClean="0"/>
              <a:t>.</a:t>
            </a:r>
          </a:p>
        </p:txBody>
      </p:sp>
      <p:sp>
        <p:nvSpPr>
          <p:cNvPr id="9" name="Rectangle 8"/>
          <p:cNvSpPr/>
          <p:nvPr/>
        </p:nvSpPr>
        <p:spPr bwMode="auto">
          <a:xfrm>
            <a:off x="2057400" y="914400"/>
            <a:ext cx="304800" cy="76200"/>
          </a:xfrm>
          <a:prstGeom prst="rect">
            <a:avLst/>
          </a:prstGeom>
          <a:solidFill>
            <a:schemeClr val="bg1"/>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112" charset="0"/>
            </a:endParaRPr>
          </a:p>
        </p:txBody>
      </p:sp>
    </p:spTree>
    <p:extLst>
      <p:ext uri="{BB962C8B-B14F-4D97-AF65-F5344CB8AC3E}">
        <p14:creationId xmlns:p14="http://schemas.microsoft.com/office/powerpoint/2010/main" val="2275473785"/>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Diversity</a:t>
            </a:r>
            <a:endParaRPr lang="en-US" dirty="0"/>
          </a:p>
        </p:txBody>
      </p:sp>
      <p:sp>
        <p:nvSpPr>
          <p:cNvPr id="4" name="Slide Number Placeholder 3"/>
          <p:cNvSpPr>
            <a:spLocks noGrp="1"/>
          </p:cNvSpPr>
          <p:nvPr>
            <p:ph type="sldNum" sz="quarter" idx="12"/>
          </p:nvPr>
        </p:nvSpPr>
        <p:spPr/>
        <p:txBody>
          <a:bodyPr/>
          <a:lstStyle/>
          <a:p>
            <a:fld id="{733AAE56-5BC2-4EE0-A1A2-1F30C162DD07}" type="slidenum">
              <a:rPr lang="en-US" smtClean="0"/>
              <a:pPr/>
              <a:t>52</a:t>
            </a:fld>
            <a:endParaRPr lang="en-US"/>
          </a:p>
        </p:txBody>
      </p:sp>
      <p:grpSp>
        <p:nvGrpSpPr>
          <p:cNvPr id="6" name="Group 5"/>
          <p:cNvGrpSpPr/>
          <p:nvPr/>
        </p:nvGrpSpPr>
        <p:grpSpPr>
          <a:xfrm>
            <a:off x="2042872" y="990600"/>
            <a:ext cx="4738928" cy="4114800"/>
            <a:chOff x="2209800" y="990600"/>
            <a:chExt cx="4572000" cy="3969857"/>
          </a:xfrm>
        </p:grpSpPr>
        <p:pic>
          <p:nvPicPr>
            <p:cNvPr id="7170" name="Picture 2"/>
            <p:cNvPicPr>
              <a:picLocks noChangeAspect="1" noChangeArrowheads="1"/>
            </p:cNvPicPr>
            <p:nvPr/>
          </p:nvPicPr>
          <p:blipFill>
            <a:blip r:embed="rId2" cstate="print"/>
            <a:srcRect l="50949" t="49677"/>
            <a:stretch>
              <a:fillRect/>
            </a:stretch>
          </p:blipFill>
          <p:spPr bwMode="auto">
            <a:xfrm>
              <a:off x="2209800" y="990600"/>
              <a:ext cx="4572000" cy="3969857"/>
            </a:xfrm>
            <a:prstGeom prst="rect">
              <a:avLst/>
            </a:prstGeom>
            <a:noFill/>
            <a:ln w="9525">
              <a:noFill/>
              <a:miter lim="800000"/>
              <a:headEnd/>
              <a:tailEnd/>
            </a:ln>
          </p:spPr>
        </p:pic>
        <p:sp>
          <p:nvSpPr>
            <p:cNvPr id="5" name="Rectangle 4"/>
            <p:cNvSpPr/>
            <p:nvPr/>
          </p:nvSpPr>
          <p:spPr bwMode="auto">
            <a:xfrm>
              <a:off x="2209800" y="990600"/>
              <a:ext cx="381000" cy="381000"/>
            </a:xfrm>
            <a:prstGeom prst="rect">
              <a:avLst/>
            </a:prstGeom>
            <a:solidFill>
              <a:schemeClr val="bg1"/>
            </a:solidFill>
            <a:ln w="381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112" charset="0"/>
              </a:endParaRPr>
            </a:p>
          </p:txBody>
        </p:sp>
      </p:grpSp>
      <p:sp>
        <p:nvSpPr>
          <p:cNvPr id="7" name="Rectangle 6"/>
          <p:cNvSpPr/>
          <p:nvPr/>
        </p:nvSpPr>
        <p:spPr>
          <a:xfrm>
            <a:off x="1295400" y="5405735"/>
            <a:ext cx="65532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400" dirty="0" smtClean="0"/>
              <a:t>Our approach produces </a:t>
            </a:r>
            <a:r>
              <a:rPr lang="en-US" sz="2400" b="1" dirty="0" smtClean="0"/>
              <a:t>more diverse</a:t>
            </a:r>
            <a:r>
              <a:rPr lang="en-US" sz="2400" dirty="0" smtClean="0"/>
              <a:t> results.</a:t>
            </a:r>
          </a:p>
        </p:txBody>
      </p:sp>
    </p:spTree>
    <p:extLst>
      <p:ext uri="{BB962C8B-B14F-4D97-AF65-F5344CB8AC3E}">
        <p14:creationId xmlns:p14="http://schemas.microsoft.com/office/powerpoint/2010/main" val="2097598826"/>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Often </a:t>
            </a:r>
            <a:r>
              <a:rPr lang="en-US" b="1" dirty="0" smtClean="0"/>
              <a:t>difficult to phrase information needs </a:t>
            </a:r>
            <a:r>
              <a:rPr lang="en-US" dirty="0" smtClean="0"/>
              <a:t>as keyword queries</a:t>
            </a:r>
          </a:p>
          <a:p>
            <a:pPr lvl="1"/>
            <a:r>
              <a:rPr lang="en-US" dirty="0" smtClean="0"/>
              <a:t>Define query as small set of related papers</a:t>
            </a:r>
          </a:p>
          <a:p>
            <a:r>
              <a:rPr lang="en-US" dirty="0" smtClean="0"/>
              <a:t>Efficiently optimize </a:t>
            </a:r>
            <a:r>
              <a:rPr lang="en-US" b="1" dirty="0" err="1" smtClean="0"/>
              <a:t>submodular</a:t>
            </a:r>
            <a:r>
              <a:rPr lang="en-US" b="1" dirty="0" smtClean="0"/>
              <a:t> objective function </a:t>
            </a:r>
            <a:r>
              <a:rPr lang="en-US" dirty="0" smtClean="0"/>
              <a:t>based on intuitive notion of </a:t>
            </a:r>
            <a:r>
              <a:rPr lang="en-US" b="1" dirty="0" smtClean="0"/>
              <a:t>influence</a:t>
            </a:r>
            <a:r>
              <a:rPr lang="en-US" dirty="0" smtClean="0"/>
              <a:t> to select highly relevant articles</a:t>
            </a:r>
          </a:p>
          <a:p>
            <a:r>
              <a:rPr lang="en-US" dirty="0" smtClean="0"/>
              <a:t>Incorporate </a:t>
            </a:r>
            <a:r>
              <a:rPr lang="en-US" b="1" dirty="0" smtClean="0"/>
              <a:t>trust preferences </a:t>
            </a:r>
            <a:r>
              <a:rPr lang="en-US" dirty="0" smtClean="0"/>
              <a:t>to produce </a:t>
            </a:r>
            <a:r>
              <a:rPr lang="en-US" b="1" dirty="0" smtClean="0"/>
              <a:t>personalized</a:t>
            </a:r>
            <a:r>
              <a:rPr lang="en-US" dirty="0" smtClean="0"/>
              <a:t> results</a:t>
            </a:r>
          </a:p>
          <a:p>
            <a:r>
              <a:rPr lang="en-US" dirty="0" smtClean="0"/>
              <a:t>Participants in user study found our method to be </a:t>
            </a:r>
            <a:r>
              <a:rPr lang="en-US" b="1" dirty="0" smtClean="0"/>
              <a:t>more useful, trustworthy and diverse </a:t>
            </a:r>
            <a:r>
              <a:rPr lang="en-US" dirty="0" smtClean="0"/>
              <a:t>than other popular alternatives.</a:t>
            </a:r>
          </a:p>
          <a:p>
            <a:pPr marL="0" indent="0">
              <a:buNone/>
            </a:pPr>
            <a:endParaRPr lang="en-US" dirty="0"/>
          </a:p>
        </p:txBody>
      </p:sp>
      <p:sp>
        <p:nvSpPr>
          <p:cNvPr id="4" name="Slide Number Placeholder 3"/>
          <p:cNvSpPr>
            <a:spLocks noGrp="1"/>
          </p:cNvSpPr>
          <p:nvPr>
            <p:ph type="sldNum" sz="quarter" idx="12"/>
          </p:nvPr>
        </p:nvSpPr>
        <p:spPr/>
        <p:txBody>
          <a:bodyPr/>
          <a:lstStyle/>
          <a:p>
            <a:fld id="{733AAE56-5BC2-4EE0-A1A2-1F30C162DD07}" type="slidenum">
              <a:rPr lang="en-US" smtClean="0"/>
              <a:pPr/>
              <a:t>53</a:t>
            </a:fld>
            <a:endParaRPr lang="en-US" dirty="0"/>
          </a:p>
        </p:txBody>
      </p:sp>
      <p:sp>
        <p:nvSpPr>
          <p:cNvPr id="5" name="Rectangle 4"/>
          <p:cNvSpPr/>
          <p:nvPr/>
        </p:nvSpPr>
        <p:spPr>
          <a:xfrm>
            <a:off x="2667000" y="6167735"/>
            <a:ext cx="38100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2400" b="1" dirty="0"/>
              <a:t>l</a:t>
            </a:r>
            <a:r>
              <a:rPr lang="en-US" sz="2400" b="1" dirty="0" smtClean="0"/>
              <a:t>ive site coming soon!</a:t>
            </a:r>
            <a:endParaRPr lang="en-US" sz="2400" b="1" dirty="0" smtClean="0"/>
          </a:p>
        </p:txBody>
      </p:sp>
    </p:spTree>
    <p:extLst>
      <p:ext uri="{BB962C8B-B14F-4D97-AF65-F5344CB8AC3E}">
        <p14:creationId xmlns:p14="http://schemas.microsoft.com/office/powerpoint/2010/main" val="8978824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 y="2209800"/>
            <a:ext cx="8305800" cy="1981200"/>
          </a:xfrm>
        </p:spPr>
        <p:txBody>
          <a:bodyPr/>
          <a:lstStyle/>
          <a:p>
            <a:pPr marL="0" indent="0" algn="ctr">
              <a:buNone/>
            </a:pPr>
            <a:r>
              <a:rPr lang="en-US" sz="4400" dirty="0" smtClean="0"/>
              <a:t>Given a set of relevant query papers, what else should I read?</a:t>
            </a:r>
          </a:p>
          <a:p>
            <a:pPr algn="ctr"/>
            <a:endParaRPr lang="en-US" sz="4400" dirty="0"/>
          </a:p>
        </p:txBody>
      </p:sp>
      <p:sp>
        <p:nvSpPr>
          <p:cNvPr id="4" name="Slide Number Placeholder 3"/>
          <p:cNvSpPr>
            <a:spLocks noGrp="1"/>
          </p:cNvSpPr>
          <p:nvPr>
            <p:ph type="sldNum" sz="quarter" idx="12"/>
          </p:nvPr>
        </p:nvSpPr>
        <p:spPr/>
        <p:txBody>
          <a:bodyPr/>
          <a:lstStyle/>
          <a:p>
            <a:fld id="{733AAE56-5BC2-4EE0-A1A2-1F30C162DD07}" type="slidenum">
              <a:rPr lang="en-US" smtClean="0"/>
              <a:pPr/>
              <a:t>6</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a:t>
            </a:r>
            <a:endParaRPr lang="en-US" dirty="0"/>
          </a:p>
        </p:txBody>
      </p:sp>
      <p:sp>
        <p:nvSpPr>
          <p:cNvPr id="4" name="Slide Number Placeholder 3"/>
          <p:cNvSpPr>
            <a:spLocks noGrp="1"/>
          </p:cNvSpPr>
          <p:nvPr>
            <p:ph type="sldNum" sz="quarter" idx="12"/>
          </p:nvPr>
        </p:nvSpPr>
        <p:spPr/>
        <p:txBody>
          <a:bodyPr/>
          <a:lstStyle/>
          <a:p>
            <a:fld id="{733AAE56-5BC2-4EE0-A1A2-1F30C162DD07}" type="slidenum">
              <a:rPr lang="en-US" smtClean="0"/>
              <a:pPr/>
              <a:t>7</a:t>
            </a:fld>
            <a:endParaRPr lang="en-US"/>
          </a:p>
        </p:txBody>
      </p:sp>
      <p:sp>
        <p:nvSpPr>
          <p:cNvPr id="5" name="Rectangle 4"/>
          <p:cNvSpPr/>
          <p:nvPr/>
        </p:nvSpPr>
        <p:spPr bwMode="auto">
          <a:xfrm>
            <a:off x="2590800" y="3653135"/>
            <a:ext cx="685800" cy="533400"/>
          </a:xfrm>
          <a:prstGeom prst="rect">
            <a:avLst/>
          </a:prstGeom>
          <a:solidFill>
            <a:schemeClr val="accent6">
              <a:lumMod val="60000"/>
              <a:lumOff val="40000"/>
            </a:schemeClr>
          </a:solidFill>
          <a:ln w="38100"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112" charset="0"/>
            </a:endParaRPr>
          </a:p>
        </p:txBody>
      </p:sp>
      <p:sp>
        <p:nvSpPr>
          <p:cNvPr id="6" name="Rectangle 5"/>
          <p:cNvSpPr/>
          <p:nvPr/>
        </p:nvSpPr>
        <p:spPr bwMode="auto">
          <a:xfrm>
            <a:off x="3581400" y="3653135"/>
            <a:ext cx="685800" cy="533400"/>
          </a:xfrm>
          <a:prstGeom prst="rect">
            <a:avLst/>
          </a:prstGeom>
          <a:solidFill>
            <a:schemeClr val="accent6">
              <a:lumMod val="60000"/>
              <a:lumOff val="40000"/>
            </a:schemeClr>
          </a:solidFill>
          <a:ln w="38100"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112" charset="0"/>
            </a:endParaRPr>
          </a:p>
        </p:txBody>
      </p:sp>
      <p:sp>
        <p:nvSpPr>
          <p:cNvPr id="7" name="Rectangle 6"/>
          <p:cNvSpPr/>
          <p:nvPr/>
        </p:nvSpPr>
        <p:spPr bwMode="auto">
          <a:xfrm>
            <a:off x="4572000" y="3653135"/>
            <a:ext cx="685800" cy="533400"/>
          </a:xfrm>
          <a:prstGeom prst="rect">
            <a:avLst/>
          </a:prstGeom>
          <a:solidFill>
            <a:schemeClr val="accent6">
              <a:lumMod val="60000"/>
              <a:lumOff val="40000"/>
            </a:schemeClr>
          </a:solidFill>
          <a:ln w="38100"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112" charset="0"/>
            </a:endParaRPr>
          </a:p>
        </p:txBody>
      </p:sp>
      <p:sp>
        <p:nvSpPr>
          <p:cNvPr id="8" name="Rectangle 7"/>
          <p:cNvSpPr/>
          <p:nvPr/>
        </p:nvSpPr>
        <p:spPr bwMode="auto">
          <a:xfrm>
            <a:off x="5562600" y="3653135"/>
            <a:ext cx="685800" cy="533400"/>
          </a:xfrm>
          <a:prstGeom prst="rect">
            <a:avLst/>
          </a:prstGeom>
          <a:solidFill>
            <a:schemeClr val="accent6">
              <a:lumMod val="60000"/>
              <a:lumOff val="40000"/>
            </a:schemeClr>
          </a:solidFill>
          <a:ln w="38100"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112" charset="0"/>
            </a:endParaRPr>
          </a:p>
        </p:txBody>
      </p:sp>
      <p:sp>
        <p:nvSpPr>
          <p:cNvPr id="9" name="Rectangle 8"/>
          <p:cNvSpPr/>
          <p:nvPr/>
        </p:nvSpPr>
        <p:spPr bwMode="auto">
          <a:xfrm>
            <a:off x="6553200" y="3653135"/>
            <a:ext cx="685800" cy="533400"/>
          </a:xfrm>
          <a:prstGeom prst="rect">
            <a:avLst/>
          </a:prstGeom>
          <a:solidFill>
            <a:schemeClr val="accent6">
              <a:lumMod val="60000"/>
              <a:lumOff val="40000"/>
            </a:schemeClr>
          </a:solidFill>
          <a:ln w="38100"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112" charset="0"/>
            </a:endParaRPr>
          </a:p>
        </p:txBody>
      </p:sp>
      <p:sp>
        <p:nvSpPr>
          <p:cNvPr id="10" name="TextBox 9"/>
          <p:cNvSpPr txBox="1"/>
          <p:nvPr/>
        </p:nvSpPr>
        <p:spPr>
          <a:xfrm>
            <a:off x="426530" y="3665327"/>
            <a:ext cx="1451038" cy="461665"/>
          </a:xfrm>
          <a:prstGeom prst="rect">
            <a:avLst/>
          </a:prstGeom>
          <a:noFill/>
        </p:spPr>
        <p:txBody>
          <a:bodyPr wrap="none" rtlCol="0">
            <a:spAutoFit/>
          </a:bodyPr>
          <a:lstStyle/>
          <a:p>
            <a:r>
              <a:rPr lang="en-US" sz="2400" dirty="0" smtClean="0"/>
              <a:t>query set</a:t>
            </a:r>
            <a:endParaRPr lang="en-US" sz="2400" dirty="0"/>
          </a:p>
        </p:txBody>
      </p:sp>
      <p:sp>
        <p:nvSpPr>
          <p:cNvPr id="11" name="Left Brace 10"/>
          <p:cNvSpPr/>
          <p:nvPr/>
        </p:nvSpPr>
        <p:spPr bwMode="auto">
          <a:xfrm>
            <a:off x="1981200" y="3576935"/>
            <a:ext cx="381000" cy="685800"/>
          </a:xfrm>
          <a:prstGeom prst="leftBrac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112" charset="0"/>
            </a:endParaRPr>
          </a:p>
        </p:txBody>
      </p:sp>
      <p:sp>
        <p:nvSpPr>
          <p:cNvPr id="12" name="Rectangle 11"/>
          <p:cNvSpPr/>
          <p:nvPr/>
        </p:nvSpPr>
        <p:spPr bwMode="auto">
          <a:xfrm>
            <a:off x="4572000" y="1976735"/>
            <a:ext cx="685800" cy="533400"/>
          </a:xfrm>
          <a:prstGeom prst="rect">
            <a:avLst/>
          </a:prstGeom>
          <a:solidFill>
            <a:schemeClr val="tx2">
              <a:lumMod val="40000"/>
              <a:lumOff val="60000"/>
            </a:schemeClr>
          </a:solidFill>
          <a:ln w="38100" cap="flat" cmpd="sng" algn="ctr">
            <a:solidFill>
              <a:srgbClr val="0070C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112" charset="0"/>
            </a:endParaRPr>
          </a:p>
        </p:txBody>
      </p:sp>
      <p:sp>
        <p:nvSpPr>
          <p:cNvPr id="13" name="Rectangle 12"/>
          <p:cNvSpPr/>
          <p:nvPr/>
        </p:nvSpPr>
        <p:spPr bwMode="auto">
          <a:xfrm>
            <a:off x="4572000" y="5329535"/>
            <a:ext cx="685800" cy="533400"/>
          </a:xfrm>
          <a:prstGeom prst="rect">
            <a:avLst/>
          </a:prstGeom>
          <a:solidFill>
            <a:schemeClr val="tx2">
              <a:lumMod val="40000"/>
              <a:lumOff val="60000"/>
            </a:schemeClr>
          </a:solidFill>
          <a:ln w="38100" cap="flat" cmpd="sng" algn="ctr">
            <a:solidFill>
              <a:srgbClr val="0070C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112" charset="0"/>
            </a:endParaRPr>
          </a:p>
        </p:txBody>
      </p:sp>
      <p:cxnSp>
        <p:nvCxnSpPr>
          <p:cNvPr id="15" name="Straight Arrow Connector 14"/>
          <p:cNvCxnSpPr>
            <a:stCxn id="12" idx="2"/>
            <a:endCxn id="5" idx="0"/>
          </p:cNvCxnSpPr>
          <p:nvPr/>
        </p:nvCxnSpPr>
        <p:spPr bwMode="auto">
          <a:xfrm rot="5400000">
            <a:off x="3352800" y="2091035"/>
            <a:ext cx="1143000" cy="1981200"/>
          </a:xfrm>
          <a:prstGeom prst="straightConnector1">
            <a:avLst/>
          </a:prstGeom>
          <a:noFill/>
          <a:ln w="38100" cap="flat" cmpd="sng" algn="ctr">
            <a:solidFill>
              <a:schemeClr val="tx1"/>
            </a:solidFill>
            <a:prstDash val="solid"/>
            <a:round/>
            <a:headEnd type="none" w="med" len="med"/>
            <a:tailEnd type="arrow"/>
          </a:ln>
          <a:effectLst/>
        </p:spPr>
      </p:cxnSp>
      <p:cxnSp>
        <p:nvCxnSpPr>
          <p:cNvPr id="16" name="Straight Arrow Connector 15"/>
          <p:cNvCxnSpPr>
            <a:stCxn id="12" idx="2"/>
            <a:endCxn id="6" idx="0"/>
          </p:cNvCxnSpPr>
          <p:nvPr/>
        </p:nvCxnSpPr>
        <p:spPr bwMode="auto">
          <a:xfrm rot="5400000">
            <a:off x="3848100" y="2586335"/>
            <a:ext cx="1143000" cy="990600"/>
          </a:xfrm>
          <a:prstGeom prst="straightConnector1">
            <a:avLst/>
          </a:prstGeom>
          <a:noFill/>
          <a:ln w="38100" cap="flat" cmpd="sng" algn="ctr">
            <a:solidFill>
              <a:schemeClr val="tx1"/>
            </a:solidFill>
            <a:prstDash val="solid"/>
            <a:round/>
            <a:headEnd type="none" w="med" len="med"/>
            <a:tailEnd type="arrow"/>
          </a:ln>
          <a:effectLst/>
        </p:spPr>
      </p:cxnSp>
      <p:cxnSp>
        <p:nvCxnSpPr>
          <p:cNvPr id="19" name="Straight Arrow Connector 18"/>
          <p:cNvCxnSpPr>
            <a:stCxn id="12" idx="2"/>
            <a:endCxn id="7" idx="0"/>
          </p:cNvCxnSpPr>
          <p:nvPr/>
        </p:nvCxnSpPr>
        <p:spPr bwMode="auto">
          <a:xfrm rot="5400000">
            <a:off x="4343400" y="3081635"/>
            <a:ext cx="1143000" cy="1588"/>
          </a:xfrm>
          <a:prstGeom prst="straightConnector1">
            <a:avLst/>
          </a:prstGeom>
          <a:noFill/>
          <a:ln w="38100" cap="flat" cmpd="sng" algn="ctr">
            <a:solidFill>
              <a:schemeClr val="tx1"/>
            </a:solidFill>
            <a:prstDash val="solid"/>
            <a:round/>
            <a:headEnd type="none" w="med" len="med"/>
            <a:tailEnd type="arrow"/>
          </a:ln>
          <a:effectLst/>
        </p:spPr>
      </p:cxnSp>
      <p:cxnSp>
        <p:nvCxnSpPr>
          <p:cNvPr id="22" name="Straight Arrow Connector 21"/>
          <p:cNvCxnSpPr>
            <a:stCxn id="12" idx="2"/>
            <a:endCxn id="8" idx="0"/>
          </p:cNvCxnSpPr>
          <p:nvPr/>
        </p:nvCxnSpPr>
        <p:spPr bwMode="auto">
          <a:xfrm rot="16200000" flipH="1">
            <a:off x="4838700" y="2586335"/>
            <a:ext cx="1143000" cy="990600"/>
          </a:xfrm>
          <a:prstGeom prst="straightConnector1">
            <a:avLst/>
          </a:prstGeom>
          <a:noFill/>
          <a:ln w="38100" cap="flat" cmpd="sng" algn="ctr">
            <a:solidFill>
              <a:schemeClr val="tx1"/>
            </a:solidFill>
            <a:prstDash val="solid"/>
            <a:round/>
            <a:headEnd type="none" w="med" len="med"/>
            <a:tailEnd type="arrow"/>
          </a:ln>
          <a:effectLst/>
        </p:spPr>
      </p:cxnSp>
      <p:cxnSp>
        <p:nvCxnSpPr>
          <p:cNvPr id="25" name="Straight Arrow Connector 24"/>
          <p:cNvCxnSpPr>
            <a:stCxn id="12" idx="2"/>
            <a:endCxn id="9" idx="0"/>
          </p:cNvCxnSpPr>
          <p:nvPr/>
        </p:nvCxnSpPr>
        <p:spPr bwMode="auto">
          <a:xfrm rot="16200000" flipH="1">
            <a:off x="5334000" y="2091035"/>
            <a:ext cx="1143000" cy="1981200"/>
          </a:xfrm>
          <a:prstGeom prst="straightConnector1">
            <a:avLst/>
          </a:prstGeom>
          <a:noFill/>
          <a:ln w="38100" cap="flat" cmpd="sng" algn="ctr">
            <a:solidFill>
              <a:schemeClr val="tx1"/>
            </a:solidFill>
            <a:prstDash val="solid"/>
            <a:round/>
            <a:headEnd type="none" w="med" len="med"/>
            <a:tailEnd type="arrow"/>
          </a:ln>
          <a:effectLst/>
        </p:spPr>
      </p:cxnSp>
      <p:cxnSp>
        <p:nvCxnSpPr>
          <p:cNvPr id="28" name="Straight Arrow Connector 27"/>
          <p:cNvCxnSpPr>
            <a:stCxn id="5" idx="2"/>
            <a:endCxn id="13" idx="0"/>
          </p:cNvCxnSpPr>
          <p:nvPr/>
        </p:nvCxnSpPr>
        <p:spPr bwMode="auto">
          <a:xfrm rot="16200000" flipH="1">
            <a:off x="3352800" y="3767435"/>
            <a:ext cx="1143000" cy="1981200"/>
          </a:xfrm>
          <a:prstGeom prst="straightConnector1">
            <a:avLst/>
          </a:prstGeom>
          <a:noFill/>
          <a:ln w="38100" cap="flat" cmpd="sng" algn="ctr">
            <a:solidFill>
              <a:schemeClr val="tx1"/>
            </a:solidFill>
            <a:prstDash val="solid"/>
            <a:round/>
            <a:headEnd type="none" w="med" len="med"/>
            <a:tailEnd type="arrow"/>
          </a:ln>
          <a:effectLst/>
        </p:spPr>
      </p:cxnSp>
      <p:cxnSp>
        <p:nvCxnSpPr>
          <p:cNvPr id="31" name="Straight Arrow Connector 30"/>
          <p:cNvCxnSpPr>
            <a:stCxn id="6" idx="2"/>
            <a:endCxn id="13" idx="0"/>
          </p:cNvCxnSpPr>
          <p:nvPr/>
        </p:nvCxnSpPr>
        <p:spPr bwMode="auto">
          <a:xfrm rot="16200000" flipH="1">
            <a:off x="3848100" y="4262735"/>
            <a:ext cx="1143000" cy="990600"/>
          </a:xfrm>
          <a:prstGeom prst="straightConnector1">
            <a:avLst/>
          </a:prstGeom>
          <a:noFill/>
          <a:ln w="38100" cap="flat" cmpd="sng" algn="ctr">
            <a:solidFill>
              <a:schemeClr val="tx1"/>
            </a:solidFill>
            <a:prstDash val="solid"/>
            <a:round/>
            <a:headEnd type="none" w="med" len="med"/>
            <a:tailEnd type="arrow"/>
          </a:ln>
          <a:effectLst/>
        </p:spPr>
      </p:cxnSp>
      <p:cxnSp>
        <p:nvCxnSpPr>
          <p:cNvPr id="34" name="Straight Arrow Connector 33"/>
          <p:cNvCxnSpPr>
            <a:stCxn id="7" idx="2"/>
            <a:endCxn id="13" idx="0"/>
          </p:cNvCxnSpPr>
          <p:nvPr/>
        </p:nvCxnSpPr>
        <p:spPr bwMode="auto">
          <a:xfrm rot="5400000">
            <a:off x="4343400" y="4758035"/>
            <a:ext cx="1143000" cy="1588"/>
          </a:xfrm>
          <a:prstGeom prst="straightConnector1">
            <a:avLst/>
          </a:prstGeom>
          <a:noFill/>
          <a:ln w="38100" cap="flat" cmpd="sng" algn="ctr">
            <a:solidFill>
              <a:schemeClr val="tx1"/>
            </a:solidFill>
            <a:prstDash val="solid"/>
            <a:round/>
            <a:headEnd type="none" w="med" len="med"/>
            <a:tailEnd type="arrow"/>
          </a:ln>
          <a:effectLst/>
        </p:spPr>
      </p:cxnSp>
      <p:cxnSp>
        <p:nvCxnSpPr>
          <p:cNvPr id="37" name="Straight Arrow Connector 36"/>
          <p:cNvCxnSpPr>
            <a:stCxn id="8" idx="2"/>
            <a:endCxn id="13" idx="0"/>
          </p:cNvCxnSpPr>
          <p:nvPr/>
        </p:nvCxnSpPr>
        <p:spPr bwMode="auto">
          <a:xfrm rot="5400000">
            <a:off x="4838700" y="4262735"/>
            <a:ext cx="1143000" cy="990600"/>
          </a:xfrm>
          <a:prstGeom prst="straightConnector1">
            <a:avLst/>
          </a:prstGeom>
          <a:noFill/>
          <a:ln w="38100" cap="flat" cmpd="sng" algn="ctr">
            <a:solidFill>
              <a:schemeClr val="tx1"/>
            </a:solidFill>
            <a:prstDash val="solid"/>
            <a:round/>
            <a:headEnd type="none" w="med" len="med"/>
            <a:tailEnd type="arrow"/>
          </a:ln>
          <a:effectLst/>
        </p:spPr>
      </p:cxnSp>
      <p:cxnSp>
        <p:nvCxnSpPr>
          <p:cNvPr id="40" name="Straight Arrow Connector 39"/>
          <p:cNvCxnSpPr>
            <a:stCxn id="9" idx="2"/>
            <a:endCxn id="13" idx="0"/>
          </p:cNvCxnSpPr>
          <p:nvPr/>
        </p:nvCxnSpPr>
        <p:spPr bwMode="auto">
          <a:xfrm rot="5400000">
            <a:off x="5334000" y="3767435"/>
            <a:ext cx="1143000" cy="1981200"/>
          </a:xfrm>
          <a:prstGeom prst="straightConnector1">
            <a:avLst/>
          </a:prstGeom>
          <a:noFill/>
          <a:ln w="38100" cap="flat" cmpd="sng" algn="ctr">
            <a:solidFill>
              <a:schemeClr val="tx1"/>
            </a:solidFill>
            <a:prstDash val="solid"/>
            <a:round/>
            <a:headEnd type="none" w="med" len="med"/>
            <a:tailEnd type="arrow"/>
          </a:ln>
          <a:effectLst/>
        </p:spPr>
      </p:cxnSp>
      <p:sp>
        <p:nvSpPr>
          <p:cNvPr id="43" name="TextBox 42"/>
          <p:cNvSpPr txBox="1"/>
          <p:nvPr/>
        </p:nvSpPr>
        <p:spPr>
          <a:xfrm>
            <a:off x="3048000" y="1295400"/>
            <a:ext cx="3988592" cy="461665"/>
          </a:xfrm>
          <a:prstGeom prst="rect">
            <a:avLst/>
          </a:prstGeom>
          <a:noFill/>
        </p:spPr>
        <p:txBody>
          <a:bodyPr wrap="none" rtlCol="0">
            <a:spAutoFit/>
          </a:bodyPr>
          <a:lstStyle/>
          <a:p>
            <a:r>
              <a:rPr lang="en-US" sz="2400" dirty="0" smtClean="0"/>
              <a:t>seminal/background paper?</a:t>
            </a:r>
          </a:p>
        </p:txBody>
      </p:sp>
      <p:sp>
        <p:nvSpPr>
          <p:cNvPr id="44" name="TextBox 43"/>
          <p:cNvSpPr txBox="1"/>
          <p:nvPr/>
        </p:nvSpPr>
        <p:spPr>
          <a:xfrm>
            <a:off x="3328381" y="6015335"/>
            <a:ext cx="3405099" cy="461665"/>
          </a:xfrm>
          <a:prstGeom prst="rect">
            <a:avLst/>
          </a:prstGeom>
          <a:noFill/>
        </p:spPr>
        <p:txBody>
          <a:bodyPr wrap="none" rtlCol="0">
            <a:spAutoFit/>
          </a:bodyPr>
          <a:lstStyle/>
          <a:p>
            <a:r>
              <a:rPr lang="en-US" sz="2400" dirty="0" smtClean="0"/>
              <a:t>a competing approach?</a:t>
            </a:r>
          </a:p>
        </p:txBody>
      </p:sp>
      <p:sp>
        <p:nvSpPr>
          <p:cNvPr id="45" name="Rectangular Callout 44"/>
          <p:cNvSpPr/>
          <p:nvPr/>
        </p:nvSpPr>
        <p:spPr bwMode="auto">
          <a:xfrm>
            <a:off x="5715000" y="1905000"/>
            <a:ext cx="1600200" cy="838200"/>
          </a:xfrm>
          <a:prstGeom prst="wedgeRectCallout">
            <a:avLst>
              <a:gd name="adj1" fmla="val -74928"/>
              <a:gd name="adj2" fmla="val -7900"/>
            </a:avLst>
          </a:prstGeom>
          <a:noFill/>
          <a:ln w="381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ahoma" pitchFamily="-112" charset="0"/>
              </a:rPr>
              <a:t>Cited by</a:t>
            </a:r>
            <a:r>
              <a:rPr kumimoji="0" lang="en-US" b="0" i="0" u="none" strike="noStrike" cap="none" normalizeH="0" baseline="0" dirty="0" smtClean="0">
                <a:ln>
                  <a:noFill/>
                </a:ln>
                <a:solidFill>
                  <a:schemeClr val="tx1"/>
                </a:solidFill>
                <a:effectLst/>
                <a:latin typeface="Tahoma" pitchFamily="-112" charset="0"/>
              </a:rPr>
              <a:t> </a:t>
            </a:r>
            <a:r>
              <a:rPr kumimoji="0" lang="en-US" i="0" u="none" strike="noStrike" cap="none" normalizeH="0" baseline="0" dirty="0" smtClean="0">
                <a:ln>
                  <a:noFill/>
                </a:ln>
                <a:solidFill>
                  <a:schemeClr val="tx1"/>
                </a:solidFill>
                <a:effectLst/>
                <a:latin typeface="Tahoma" pitchFamily="-112" charset="0"/>
              </a:rPr>
              <a:t>all </a:t>
            </a:r>
          </a:p>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ahoma" pitchFamily="-112" charset="0"/>
              </a:rPr>
              <a:t>query papers</a:t>
            </a:r>
          </a:p>
        </p:txBody>
      </p:sp>
      <p:sp>
        <p:nvSpPr>
          <p:cNvPr id="46" name="Rectangular Callout 45"/>
          <p:cNvSpPr/>
          <p:nvPr/>
        </p:nvSpPr>
        <p:spPr bwMode="auto">
          <a:xfrm>
            <a:off x="5715000" y="4953000"/>
            <a:ext cx="1600200" cy="838200"/>
          </a:xfrm>
          <a:prstGeom prst="wedgeRectCallout">
            <a:avLst>
              <a:gd name="adj1" fmla="val -74166"/>
              <a:gd name="adj2" fmla="val 21191"/>
            </a:avLst>
          </a:prstGeom>
          <a:noFill/>
          <a:ln w="381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ahoma" pitchFamily="-112" charset="0"/>
              </a:rPr>
              <a:t>Cites</a:t>
            </a:r>
            <a:r>
              <a:rPr kumimoji="0" lang="en-US" i="0" u="none" strike="noStrike" cap="none" normalizeH="0" dirty="0" smtClean="0">
                <a:ln>
                  <a:noFill/>
                </a:ln>
                <a:solidFill>
                  <a:schemeClr val="tx1"/>
                </a:solidFill>
                <a:effectLst/>
                <a:latin typeface="Tahoma" pitchFamily="-112" charset="0"/>
              </a:rPr>
              <a:t> </a:t>
            </a:r>
            <a:r>
              <a:rPr kumimoji="0" lang="en-US" i="0" u="none" strike="noStrike" cap="none" normalizeH="0" baseline="0" dirty="0" smtClean="0">
                <a:ln>
                  <a:noFill/>
                </a:ln>
                <a:solidFill>
                  <a:schemeClr val="tx1"/>
                </a:solidFill>
                <a:effectLst/>
                <a:latin typeface="Tahoma" pitchFamily="-112" charset="0"/>
              </a:rPr>
              <a:t>all </a:t>
            </a:r>
          </a:p>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ahoma" pitchFamily="-112" charset="0"/>
              </a:rPr>
              <a:t>query papers</a:t>
            </a:r>
          </a:p>
        </p:txBody>
      </p:sp>
      <p:sp>
        <p:nvSpPr>
          <p:cNvPr id="48" name="Rectangle 47"/>
          <p:cNvSpPr/>
          <p:nvPr/>
        </p:nvSpPr>
        <p:spPr>
          <a:xfrm>
            <a:off x="2819400" y="2743200"/>
            <a:ext cx="4038600" cy="230832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400" dirty="0" smtClean="0"/>
              <a:t>However, unlikely to find papers </a:t>
            </a:r>
            <a:r>
              <a:rPr lang="en-US" sz="2400" b="1" dirty="0" smtClean="0"/>
              <a:t>directly connected </a:t>
            </a:r>
            <a:r>
              <a:rPr lang="en-US" sz="2400" dirty="0" smtClean="0"/>
              <a:t>to </a:t>
            </a:r>
            <a:r>
              <a:rPr lang="en-US" sz="2400" b="1" dirty="0" smtClean="0"/>
              <a:t>entire</a:t>
            </a:r>
            <a:r>
              <a:rPr lang="en-US" sz="2400" dirty="0" smtClean="0"/>
              <a:t> query set.</a:t>
            </a:r>
          </a:p>
          <a:p>
            <a:endParaRPr lang="en-US" sz="2400" dirty="0" smtClean="0"/>
          </a:p>
          <a:p>
            <a:r>
              <a:rPr lang="en-US" sz="2400" dirty="0" smtClean="0"/>
              <a:t>We need something more general…</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8"/>
                                        </p:tgtEl>
                                        <p:attrNameLst>
                                          <p:attrName>style.visibility</p:attrName>
                                        </p:attrNameLst>
                                      </p:cBhvr>
                                      <p:to>
                                        <p:strVal val="visible"/>
                                      </p:to>
                                    </p:set>
                                  </p:childTnLst>
                                </p:cTn>
                              </p:par>
                              <p:par>
                                <p:cTn id="43" presetID="9" presetClass="emph" presetSubtype="0" grpId="0" nodeType="withEffect">
                                  <p:stCondLst>
                                    <p:cond delay="0"/>
                                  </p:stCondLst>
                                  <p:childTnLst>
                                    <p:set>
                                      <p:cBhvr rctx="PPT">
                                        <p:cTn id="44" dur="indefinite"/>
                                        <p:tgtEl>
                                          <p:spTgt spid="5"/>
                                        </p:tgtEl>
                                        <p:attrNameLst>
                                          <p:attrName>style.opacity</p:attrName>
                                        </p:attrNameLst>
                                      </p:cBhvr>
                                      <p:to>
                                        <p:strVal val="0.15"/>
                                      </p:to>
                                    </p:set>
                                    <p:animEffect filter="image" prLst="opacity: 0.15">
                                      <p:cBhvr rctx="IE">
                                        <p:cTn id="45" dur="indefinite"/>
                                        <p:tgtEl>
                                          <p:spTgt spid="5"/>
                                        </p:tgtEl>
                                      </p:cBhvr>
                                    </p:animEffect>
                                  </p:childTnLst>
                                </p:cTn>
                              </p:par>
                              <p:par>
                                <p:cTn id="46" presetID="9" presetClass="emph" presetSubtype="0" nodeType="withEffect">
                                  <p:stCondLst>
                                    <p:cond delay="0"/>
                                  </p:stCondLst>
                                  <p:childTnLst>
                                    <p:set>
                                      <p:cBhvr rctx="PPT">
                                        <p:cTn id="47" dur="indefinite"/>
                                        <p:tgtEl>
                                          <p:spTgt spid="6"/>
                                        </p:tgtEl>
                                        <p:attrNameLst>
                                          <p:attrName>style.opacity</p:attrName>
                                        </p:attrNameLst>
                                      </p:cBhvr>
                                      <p:to>
                                        <p:strVal val="0.15"/>
                                      </p:to>
                                    </p:set>
                                    <p:animEffect filter="image" prLst="opacity: 0.15">
                                      <p:cBhvr rctx="IE">
                                        <p:cTn id="48" dur="indefinite"/>
                                        <p:tgtEl>
                                          <p:spTgt spid="6"/>
                                        </p:tgtEl>
                                      </p:cBhvr>
                                    </p:animEffect>
                                  </p:childTnLst>
                                </p:cTn>
                              </p:par>
                              <p:par>
                                <p:cTn id="49" presetID="9" presetClass="emph" presetSubtype="0" nodeType="withEffect">
                                  <p:stCondLst>
                                    <p:cond delay="0"/>
                                  </p:stCondLst>
                                  <p:childTnLst>
                                    <p:set>
                                      <p:cBhvr rctx="PPT">
                                        <p:cTn id="50" dur="indefinite"/>
                                        <p:tgtEl>
                                          <p:spTgt spid="7"/>
                                        </p:tgtEl>
                                        <p:attrNameLst>
                                          <p:attrName>style.opacity</p:attrName>
                                        </p:attrNameLst>
                                      </p:cBhvr>
                                      <p:to>
                                        <p:strVal val="0.15"/>
                                      </p:to>
                                    </p:set>
                                    <p:animEffect filter="image" prLst="opacity: 0.15">
                                      <p:cBhvr rctx="IE">
                                        <p:cTn id="51" dur="indefinite"/>
                                        <p:tgtEl>
                                          <p:spTgt spid="7"/>
                                        </p:tgtEl>
                                      </p:cBhvr>
                                    </p:animEffect>
                                  </p:childTnLst>
                                </p:cTn>
                              </p:par>
                              <p:par>
                                <p:cTn id="52" presetID="9" presetClass="emph" presetSubtype="0" nodeType="withEffect">
                                  <p:stCondLst>
                                    <p:cond delay="0"/>
                                  </p:stCondLst>
                                  <p:childTnLst>
                                    <p:set>
                                      <p:cBhvr rctx="PPT">
                                        <p:cTn id="53" dur="indefinite"/>
                                        <p:tgtEl>
                                          <p:spTgt spid="8"/>
                                        </p:tgtEl>
                                        <p:attrNameLst>
                                          <p:attrName>style.opacity</p:attrName>
                                        </p:attrNameLst>
                                      </p:cBhvr>
                                      <p:to>
                                        <p:strVal val="0.15"/>
                                      </p:to>
                                    </p:set>
                                    <p:animEffect filter="image" prLst="opacity: 0.15">
                                      <p:cBhvr rctx="IE">
                                        <p:cTn id="54" dur="indefinite"/>
                                        <p:tgtEl>
                                          <p:spTgt spid="8"/>
                                        </p:tgtEl>
                                      </p:cBhvr>
                                    </p:animEffect>
                                  </p:childTnLst>
                                </p:cTn>
                              </p:par>
                              <p:par>
                                <p:cTn id="55" presetID="9" presetClass="emph" presetSubtype="0" nodeType="withEffect">
                                  <p:stCondLst>
                                    <p:cond delay="0"/>
                                  </p:stCondLst>
                                  <p:childTnLst>
                                    <p:set>
                                      <p:cBhvr rctx="PPT">
                                        <p:cTn id="56" dur="indefinite"/>
                                        <p:tgtEl>
                                          <p:spTgt spid="9"/>
                                        </p:tgtEl>
                                        <p:attrNameLst>
                                          <p:attrName>style.opacity</p:attrName>
                                        </p:attrNameLst>
                                      </p:cBhvr>
                                      <p:to>
                                        <p:strVal val="0.15"/>
                                      </p:to>
                                    </p:set>
                                    <p:animEffect filter="image" prLst="opacity: 0.15">
                                      <p:cBhvr rctx="IE">
                                        <p:cTn id="57" dur="indefinite"/>
                                        <p:tgtEl>
                                          <p:spTgt spid="9"/>
                                        </p:tgtEl>
                                      </p:cBhvr>
                                    </p:animEffect>
                                  </p:childTnLst>
                                </p:cTn>
                              </p:par>
                              <p:par>
                                <p:cTn id="58" presetID="9" presetClass="emph" presetSubtype="0" nodeType="withEffect">
                                  <p:stCondLst>
                                    <p:cond delay="0"/>
                                  </p:stCondLst>
                                  <p:childTnLst>
                                    <p:set>
                                      <p:cBhvr rctx="PPT">
                                        <p:cTn id="59" dur="indefinite"/>
                                        <p:tgtEl>
                                          <p:spTgt spid="10"/>
                                        </p:tgtEl>
                                        <p:attrNameLst>
                                          <p:attrName>style.opacity</p:attrName>
                                        </p:attrNameLst>
                                      </p:cBhvr>
                                      <p:to>
                                        <p:strVal val="0.15"/>
                                      </p:to>
                                    </p:set>
                                    <p:animEffect filter="image" prLst="opacity: 0.15">
                                      <p:cBhvr rctx="IE">
                                        <p:cTn id="60" dur="indefinite"/>
                                        <p:tgtEl>
                                          <p:spTgt spid="10"/>
                                        </p:tgtEl>
                                      </p:cBhvr>
                                    </p:animEffect>
                                  </p:childTnLst>
                                </p:cTn>
                              </p:par>
                              <p:par>
                                <p:cTn id="61" presetID="9" presetClass="emph" presetSubtype="0" nodeType="withEffect">
                                  <p:stCondLst>
                                    <p:cond delay="0"/>
                                  </p:stCondLst>
                                  <p:childTnLst>
                                    <p:set>
                                      <p:cBhvr rctx="PPT">
                                        <p:cTn id="62" dur="indefinite"/>
                                        <p:tgtEl>
                                          <p:spTgt spid="11"/>
                                        </p:tgtEl>
                                        <p:attrNameLst>
                                          <p:attrName>style.opacity</p:attrName>
                                        </p:attrNameLst>
                                      </p:cBhvr>
                                      <p:to>
                                        <p:strVal val="0.15"/>
                                      </p:to>
                                    </p:set>
                                    <p:animEffect filter="image" prLst="opacity: 0.15">
                                      <p:cBhvr rctx="IE">
                                        <p:cTn id="63" dur="indefinite"/>
                                        <p:tgtEl>
                                          <p:spTgt spid="11"/>
                                        </p:tgtEl>
                                      </p:cBhvr>
                                    </p:animEffect>
                                  </p:childTnLst>
                                </p:cTn>
                              </p:par>
                              <p:par>
                                <p:cTn id="64" presetID="9" presetClass="emph" presetSubtype="0" nodeType="withEffect">
                                  <p:stCondLst>
                                    <p:cond delay="0"/>
                                  </p:stCondLst>
                                  <p:childTnLst>
                                    <p:set>
                                      <p:cBhvr rctx="PPT">
                                        <p:cTn id="65" dur="indefinite"/>
                                        <p:tgtEl>
                                          <p:spTgt spid="12"/>
                                        </p:tgtEl>
                                        <p:attrNameLst>
                                          <p:attrName>style.opacity</p:attrName>
                                        </p:attrNameLst>
                                      </p:cBhvr>
                                      <p:to>
                                        <p:strVal val="0.15"/>
                                      </p:to>
                                    </p:set>
                                    <p:animEffect filter="image" prLst="opacity: 0.15">
                                      <p:cBhvr rctx="IE">
                                        <p:cTn id="66" dur="indefinite"/>
                                        <p:tgtEl>
                                          <p:spTgt spid="12"/>
                                        </p:tgtEl>
                                      </p:cBhvr>
                                    </p:animEffect>
                                  </p:childTnLst>
                                </p:cTn>
                              </p:par>
                              <p:par>
                                <p:cTn id="67" presetID="9" presetClass="emph" presetSubtype="0" nodeType="withEffect">
                                  <p:stCondLst>
                                    <p:cond delay="0"/>
                                  </p:stCondLst>
                                  <p:childTnLst>
                                    <p:set>
                                      <p:cBhvr rctx="PPT">
                                        <p:cTn id="68" dur="indefinite"/>
                                        <p:tgtEl>
                                          <p:spTgt spid="13"/>
                                        </p:tgtEl>
                                        <p:attrNameLst>
                                          <p:attrName>style.opacity</p:attrName>
                                        </p:attrNameLst>
                                      </p:cBhvr>
                                      <p:to>
                                        <p:strVal val="0.15"/>
                                      </p:to>
                                    </p:set>
                                    <p:animEffect filter="image" prLst="opacity: 0.15">
                                      <p:cBhvr rctx="IE">
                                        <p:cTn id="69" dur="indefinite"/>
                                        <p:tgtEl>
                                          <p:spTgt spid="13"/>
                                        </p:tgtEl>
                                      </p:cBhvr>
                                    </p:animEffect>
                                  </p:childTnLst>
                                </p:cTn>
                              </p:par>
                              <p:par>
                                <p:cTn id="70" presetID="9" presetClass="emph" presetSubtype="0" nodeType="withEffect">
                                  <p:stCondLst>
                                    <p:cond delay="0"/>
                                  </p:stCondLst>
                                  <p:childTnLst>
                                    <p:set>
                                      <p:cBhvr rctx="PPT">
                                        <p:cTn id="71" dur="indefinite"/>
                                        <p:tgtEl>
                                          <p:spTgt spid="15"/>
                                        </p:tgtEl>
                                        <p:attrNameLst>
                                          <p:attrName>style.opacity</p:attrName>
                                        </p:attrNameLst>
                                      </p:cBhvr>
                                      <p:to>
                                        <p:strVal val="0.15"/>
                                      </p:to>
                                    </p:set>
                                    <p:animEffect filter="image" prLst="opacity: 0.15">
                                      <p:cBhvr rctx="IE">
                                        <p:cTn id="72" dur="indefinite"/>
                                        <p:tgtEl>
                                          <p:spTgt spid="15"/>
                                        </p:tgtEl>
                                      </p:cBhvr>
                                    </p:animEffect>
                                  </p:childTnLst>
                                </p:cTn>
                              </p:par>
                              <p:par>
                                <p:cTn id="73" presetID="9" presetClass="emph" presetSubtype="0" nodeType="withEffect">
                                  <p:stCondLst>
                                    <p:cond delay="0"/>
                                  </p:stCondLst>
                                  <p:childTnLst>
                                    <p:set>
                                      <p:cBhvr rctx="PPT">
                                        <p:cTn id="74" dur="indefinite"/>
                                        <p:tgtEl>
                                          <p:spTgt spid="16"/>
                                        </p:tgtEl>
                                        <p:attrNameLst>
                                          <p:attrName>style.opacity</p:attrName>
                                        </p:attrNameLst>
                                      </p:cBhvr>
                                      <p:to>
                                        <p:strVal val="0.15"/>
                                      </p:to>
                                    </p:set>
                                    <p:animEffect filter="image" prLst="opacity: 0.15">
                                      <p:cBhvr rctx="IE">
                                        <p:cTn id="75" dur="indefinite"/>
                                        <p:tgtEl>
                                          <p:spTgt spid="16"/>
                                        </p:tgtEl>
                                      </p:cBhvr>
                                    </p:animEffect>
                                  </p:childTnLst>
                                </p:cTn>
                              </p:par>
                              <p:par>
                                <p:cTn id="76" presetID="9" presetClass="emph" presetSubtype="0" nodeType="withEffect">
                                  <p:stCondLst>
                                    <p:cond delay="0"/>
                                  </p:stCondLst>
                                  <p:childTnLst>
                                    <p:set>
                                      <p:cBhvr rctx="PPT">
                                        <p:cTn id="77" dur="indefinite"/>
                                        <p:tgtEl>
                                          <p:spTgt spid="19"/>
                                        </p:tgtEl>
                                        <p:attrNameLst>
                                          <p:attrName>style.opacity</p:attrName>
                                        </p:attrNameLst>
                                      </p:cBhvr>
                                      <p:to>
                                        <p:strVal val="0.15"/>
                                      </p:to>
                                    </p:set>
                                    <p:animEffect filter="image" prLst="opacity: 0.15">
                                      <p:cBhvr rctx="IE">
                                        <p:cTn id="78" dur="indefinite"/>
                                        <p:tgtEl>
                                          <p:spTgt spid="19"/>
                                        </p:tgtEl>
                                      </p:cBhvr>
                                    </p:animEffect>
                                  </p:childTnLst>
                                </p:cTn>
                              </p:par>
                              <p:par>
                                <p:cTn id="79" presetID="9" presetClass="emph" presetSubtype="0" nodeType="withEffect">
                                  <p:stCondLst>
                                    <p:cond delay="0"/>
                                  </p:stCondLst>
                                  <p:childTnLst>
                                    <p:set>
                                      <p:cBhvr rctx="PPT">
                                        <p:cTn id="80" dur="indefinite"/>
                                        <p:tgtEl>
                                          <p:spTgt spid="22"/>
                                        </p:tgtEl>
                                        <p:attrNameLst>
                                          <p:attrName>style.opacity</p:attrName>
                                        </p:attrNameLst>
                                      </p:cBhvr>
                                      <p:to>
                                        <p:strVal val="0.15"/>
                                      </p:to>
                                    </p:set>
                                    <p:animEffect filter="image" prLst="opacity: 0.15">
                                      <p:cBhvr rctx="IE">
                                        <p:cTn id="81" dur="indefinite"/>
                                        <p:tgtEl>
                                          <p:spTgt spid="22"/>
                                        </p:tgtEl>
                                      </p:cBhvr>
                                    </p:animEffect>
                                  </p:childTnLst>
                                </p:cTn>
                              </p:par>
                              <p:par>
                                <p:cTn id="82" presetID="9" presetClass="emph" presetSubtype="0" nodeType="withEffect">
                                  <p:stCondLst>
                                    <p:cond delay="0"/>
                                  </p:stCondLst>
                                  <p:childTnLst>
                                    <p:set>
                                      <p:cBhvr rctx="PPT">
                                        <p:cTn id="83" dur="indefinite"/>
                                        <p:tgtEl>
                                          <p:spTgt spid="25"/>
                                        </p:tgtEl>
                                        <p:attrNameLst>
                                          <p:attrName>style.opacity</p:attrName>
                                        </p:attrNameLst>
                                      </p:cBhvr>
                                      <p:to>
                                        <p:strVal val="0.15"/>
                                      </p:to>
                                    </p:set>
                                    <p:animEffect filter="image" prLst="opacity: 0.15">
                                      <p:cBhvr rctx="IE">
                                        <p:cTn id="84" dur="indefinite"/>
                                        <p:tgtEl>
                                          <p:spTgt spid="25"/>
                                        </p:tgtEl>
                                      </p:cBhvr>
                                    </p:animEffect>
                                  </p:childTnLst>
                                </p:cTn>
                              </p:par>
                              <p:par>
                                <p:cTn id="85" presetID="9" presetClass="emph" presetSubtype="0" nodeType="withEffect">
                                  <p:stCondLst>
                                    <p:cond delay="0"/>
                                  </p:stCondLst>
                                  <p:childTnLst>
                                    <p:set>
                                      <p:cBhvr rctx="PPT">
                                        <p:cTn id="86" dur="indefinite"/>
                                        <p:tgtEl>
                                          <p:spTgt spid="28"/>
                                        </p:tgtEl>
                                        <p:attrNameLst>
                                          <p:attrName>style.opacity</p:attrName>
                                        </p:attrNameLst>
                                      </p:cBhvr>
                                      <p:to>
                                        <p:strVal val="0.15"/>
                                      </p:to>
                                    </p:set>
                                    <p:animEffect filter="image" prLst="opacity: 0.15">
                                      <p:cBhvr rctx="IE">
                                        <p:cTn id="87" dur="indefinite"/>
                                        <p:tgtEl>
                                          <p:spTgt spid="28"/>
                                        </p:tgtEl>
                                      </p:cBhvr>
                                    </p:animEffect>
                                  </p:childTnLst>
                                </p:cTn>
                              </p:par>
                              <p:par>
                                <p:cTn id="88" presetID="9" presetClass="emph" presetSubtype="0" nodeType="withEffect">
                                  <p:stCondLst>
                                    <p:cond delay="0"/>
                                  </p:stCondLst>
                                  <p:childTnLst>
                                    <p:set>
                                      <p:cBhvr rctx="PPT">
                                        <p:cTn id="89" dur="indefinite"/>
                                        <p:tgtEl>
                                          <p:spTgt spid="31"/>
                                        </p:tgtEl>
                                        <p:attrNameLst>
                                          <p:attrName>style.opacity</p:attrName>
                                        </p:attrNameLst>
                                      </p:cBhvr>
                                      <p:to>
                                        <p:strVal val="0.15"/>
                                      </p:to>
                                    </p:set>
                                    <p:animEffect filter="image" prLst="opacity: 0.15">
                                      <p:cBhvr rctx="IE">
                                        <p:cTn id="90" dur="indefinite"/>
                                        <p:tgtEl>
                                          <p:spTgt spid="31"/>
                                        </p:tgtEl>
                                      </p:cBhvr>
                                    </p:animEffect>
                                  </p:childTnLst>
                                </p:cTn>
                              </p:par>
                              <p:par>
                                <p:cTn id="91" presetID="9" presetClass="emph" presetSubtype="0" nodeType="withEffect">
                                  <p:stCondLst>
                                    <p:cond delay="0"/>
                                  </p:stCondLst>
                                  <p:childTnLst>
                                    <p:set>
                                      <p:cBhvr rctx="PPT">
                                        <p:cTn id="92" dur="indefinite"/>
                                        <p:tgtEl>
                                          <p:spTgt spid="34"/>
                                        </p:tgtEl>
                                        <p:attrNameLst>
                                          <p:attrName>style.opacity</p:attrName>
                                        </p:attrNameLst>
                                      </p:cBhvr>
                                      <p:to>
                                        <p:strVal val="0.15"/>
                                      </p:to>
                                    </p:set>
                                    <p:animEffect filter="image" prLst="opacity: 0.15">
                                      <p:cBhvr rctx="IE">
                                        <p:cTn id="93" dur="indefinite"/>
                                        <p:tgtEl>
                                          <p:spTgt spid="34"/>
                                        </p:tgtEl>
                                      </p:cBhvr>
                                    </p:animEffect>
                                  </p:childTnLst>
                                </p:cTn>
                              </p:par>
                              <p:par>
                                <p:cTn id="94" presetID="9" presetClass="emph" presetSubtype="0" nodeType="withEffect">
                                  <p:stCondLst>
                                    <p:cond delay="0"/>
                                  </p:stCondLst>
                                  <p:childTnLst>
                                    <p:set>
                                      <p:cBhvr rctx="PPT">
                                        <p:cTn id="95" dur="indefinite"/>
                                        <p:tgtEl>
                                          <p:spTgt spid="37"/>
                                        </p:tgtEl>
                                        <p:attrNameLst>
                                          <p:attrName>style.opacity</p:attrName>
                                        </p:attrNameLst>
                                      </p:cBhvr>
                                      <p:to>
                                        <p:strVal val="0.15"/>
                                      </p:to>
                                    </p:set>
                                    <p:animEffect filter="image" prLst="opacity: 0.15">
                                      <p:cBhvr rctx="IE">
                                        <p:cTn id="96" dur="indefinite"/>
                                        <p:tgtEl>
                                          <p:spTgt spid="37"/>
                                        </p:tgtEl>
                                      </p:cBhvr>
                                    </p:animEffect>
                                  </p:childTnLst>
                                </p:cTn>
                              </p:par>
                              <p:par>
                                <p:cTn id="97" presetID="9" presetClass="emph" presetSubtype="0" nodeType="withEffect">
                                  <p:stCondLst>
                                    <p:cond delay="0"/>
                                  </p:stCondLst>
                                  <p:childTnLst>
                                    <p:set>
                                      <p:cBhvr rctx="PPT">
                                        <p:cTn id="98" dur="indefinite"/>
                                        <p:tgtEl>
                                          <p:spTgt spid="40"/>
                                        </p:tgtEl>
                                        <p:attrNameLst>
                                          <p:attrName>style.opacity</p:attrName>
                                        </p:attrNameLst>
                                      </p:cBhvr>
                                      <p:to>
                                        <p:strVal val="0.15"/>
                                      </p:to>
                                    </p:set>
                                    <p:animEffect filter="image" prLst="opacity: 0.15">
                                      <p:cBhvr rctx="IE">
                                        <p:cTn id="99" dur="indefinite"/>
                                        <p:tgtEl>
                                          <p:spTgt spid="40"/>
                                        </p:tgtEl>
                                      </p:cBhvr>
                                    </p:animEffect>
                                  </p:childTnLst>
                                </p:cTn>
                              </p:par>
                              <p:par>
                                <p:cTn id="100" presetID="9" presetClass="emph" presetSubtype="0" nodeType="withEffect">
                                  <p:stCondLst>
                                    <p:cond delay="0"/>
                                  </p:stCondLst>
                                  <p:childTnLst>
                                    <p:set>
                                      <p:cBhvr rctx="PPT">
                                        <p:cTn id="101" dur="indefinite"/>
                                        <p:tgtEl>
                                          <p:spTgt spid="43"/>
                                        </p:tgtEl>
                                        <p:attrNameLst>
                                          <p:attrName>style.opacity</p:attrName>
                                        </p:attrNameLst>
                                      </p:cBhvr>
                                      <p:to>
                                        <p:strVal val="0.15"/>
                                      </p:to>
                                    </p:set>
                                    <p:animEffect filter="image" prLst="opacity: 0.15">
                                      <p:cBhvr rctx="IE">
                                        <p:cTn id="102" dur="indefinite"/>
                                        <p:tgtEl>
                                          <p:spTgt spid="43"/>
                                        </p:tgtEl>
                                      </p:cBhvr>
                                    </p:animEffect>
                                  </p:childTnLst>
                                </p:cTn>
                              </p:par>
                              <p:par>
                                <p:cTn id="103" presetID="9" presetClass="emph" presetSubtype="0" nodeType="withEffect">
                                  <p:stCondLst>
                                    <p:cond delay="0"/>
                                  </p:stCondLst>
                                  <p:childTnLst>
                                    <p:set>
                                      <p:cBhvr rctx="PPT">
                                        <p:cTn id="104" dur="indefinite"/>
                                        <p:tgtEl>
                                          <p:spTgt spid="44"/>
                                        </p:tgtEl>
                                        <p:attrNameLst>
                                          <p:attrName>style.opacity</p:attrName>
                                        </p:attrNameLst>
                                      </p:cBhvr>
                                      <p:to>
                                        <p:strVal val="0.15"/>
                                      </p:to>
                                    </p:set>
                                    <p:animEffect filter="image" prLst="opacity: 0.15">
                                      <p:cBhvr rctx="IE">
                                        <p:cTn id="105" dur="indefinite"/>
                                        <p:tgtEl>
                                          <p:spTgt spid="44"/>
                                        </p:tgtEl>
                                      </p:cBhvr>
                                    </p:animEffect>
                                  </p:childTnLst>
                                </p:cTn>
                              </p:par>
                              <p:par>
                                <p:cTn id="106" presetID="9" presetClass="emph" presetSubtype="0" nodeType="withEffect">
                                  <p:stCondLst>
                                    <p:cond delay="0"/>
                                  </p:stCondLst>
                                  <p:childTnLst>
                                    <p:set>
                                      <p:cBhvr rctx="PPT">
                                        <p:cTn id="107" dur="indefinite"/>
                                        <p:tgtEl>
                                          <p:spTgt spid="45"/>
                                        </p:tgtEl>
                                        <p:attrNameLst>
                                          <p:attrName>style.opacity</p:attrName>
                                        </p:attrNameLst>
                                      </p:cBhvr>
                                      <p:to>
                                        <p:strVal val="0.15"/>
                                      </p:to>
                                    </p:set>
                                    <p:animEffect filter="image" prLst="opacity: 0.15">
                                      <p:cBhvr rctx="IE">
                                        <p:cTn id="108" dur="indefinite"/>
                                        <p:tgtEl>
                                          <p:spTgt spid="45"/>
                                        </p:tgtEl>
                                      </p:cBhvr>
                                    </p:animEffect>
                                  </p:childTnLst>
                                </p:cTn>
                              </p:par>
                              <p:par>
                                <p:cTn id="109" presetID="9" presetClass="emph" presetSubtype="0" nodeType="withEffect">
                                  <p:stCondLst>
                                    <p:cond delay="0"/>
                                  </p:stCondLst>
                                  <p:childTnLst>
                                    <p:set>
                                      <p:cBhvr rctx="PPT">
                                        <p:cTn id="110" dur="indefinite"/>
                                        <p:tgtEl>
                                          <p:spTgt spid="46"/>
                                        </p:tgtEl>
                                        <p:attrNameLst>
                                          <p:attrName>style.opacity</p:attrName>
                                        </p:attrNameLst>
                                      </p:cBhvr>
                                      <p:to>
                                        <p:strVal val="0.15"/>
                                      </p:to>
                                    </p:set>
                                    <p:animEffect filter="image" prLst="opacity: 0.15">
                                      <p:cBhvr rctx="IE">
                                        <p:cTn id="111" dur="indefinite"/>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45"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 y="2209800"/>
            <a:ext cx="8305800" cy="1981200"/>
          </a:xfrm>
        </p:spPr>
        <p:txBody>
          <a:bodyPr/>
          <a:lstStyle/>
          <a:p>
            <a:pPr marL="0" indent="0" algn="ctr">
              <a:buNone/>
            </a:pPr>
            <a:r>
              <a:rPr lang="en-US" sz="4400" dirty="0" smtClean="0"/>
              <a:t>Select a set of papers </a:t>
            </a:r>
            <a:r>
              <a:rPr lang="en-US" sz="4400" b="1" dirty="0" smtClean="0"/>
              <a:t>A</a:t>
            </a:r>
            <a:r>
              <a:rPr lang="en-US" sz="4400" dirty="0" smtClean="0"/>
              <a:t> with maximum </a:t>
            </a:r>
            <a:r>
              <a:rPr lang="en-US" sz="4400" b="1" dirty="0" smtClean="0"/>
              <a:t>influence </a:t>
            </a:r>
            <a:r>
              <a:rPr lang="en-US" sz="4400" dirty="0" smtClean="0"/>
              <a:t>to/from the query set </a:t>
            </a:r>
            <a:r>
              <a:rPr lang="en-US" sz="4400" b="1" dirty="0" smtClean="0"/>
              <a:t>Q </a:t>
            </a:r>
          </a:p>
          <a:p>
            <a:pPr algn="ctr"/>
            <a:endParaRPr lang="en-US" sz="4400" dirty="0"/>
          </a:p>
        </p:txBody>
      </p:sp>
      <p:sp>
        <p:nvSpPr>
          <p:cNvPr id="4" name="Slide Number Placeholder 3"/>
          <p:cNvSpPr>
            <a:spLocks noGrp="1"/>
          </p:cNvSpPr>
          <p:nvPr>
            <p:ph type="sldNum" sz="quarter" idx="12"/>
          </p:nvPr>
        </p:nvSpPr>
        <p:spPr/>
        <p:txBody>
          <a:bodyPr/>
          <a:lstStyle/>
          <a:p>
            <a:fld id="{733AAE56-5BC2-4EE0-A1A2-1F30C162DD07}" type="slidenum">
              <a:rPr lang="en-US" smtClean="0"/>
              <a:pPr/>
              <a:t>8</a:t>
            </a:fld>
            <a:endParaRPr lang="en-US" dirty="0"/>
          </a:p>
        </p:txBody>
      </p:sp>
    </p:spTree>
    <p:extLst>
      <p:ext uri="{BB962C8B-B14F-4D97-AF65-F5344CB8AC3E}">
        <p14:creationId xmlns:p14="http://schemas.microsoft.com/office/powerpoint/2010/main" val="255553346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influence</a:t>
            </a:r>
            <a:endParaRPr lang="en-US" dirty="0"/>
          </a:p>
        </p:txBody>
      </p:sp>
      <p:sp>
        <p:nvSpPr>
          <p:cNvPr id="3" name="Content Placeholder 2"/>
          <p:cNvSpPr>
            <a:spLocks noGrp="1"/>
          </p:cNvSpPr>
          <p:nvPr>
            <p:ph idx="1"/>
          </p:nvPr>
        </p:nvSpPr>
        <p:spPr/>
        <p:txBody>
          <a:bodyPr/>
          <a:lstStyle/>
          <a:p>
            <a:r>
              <a:rPr lang="en-US" dirty="0" smtClean="0"/>
              <a:t>Ideas flow from </a:t>
            </a:r>
            <a:r>
              <a:rPr lang="en-US" b="1" dirty="0" smtClean="0"/>
              <a:t>cited</a:t>
            </a:r>
            <a:r>
              <a:rPr lang="en-US" dirty="0" smtClean="0"/>
              <a:t> papers to </a:t>
            </a:r>
            <a:r>
              <a:rPr lang="en-US" b="1" dirty="0" smtClean="0"/>
              <a:t>citing</a:t>
            </a:r>
            <a:r>
              <a:rPr lang="en-US" dirty="0" smtClean="0"/>
              <a:t> papers</a:t>
            </a:r>
            <a:endParaRPr lang="en-US" dirty="0"/>
          </a:p>
        </p:txBody>
      </p:sp>
      <p:sp>
        <p:nvSpPr>
          <p:cNvPr id="4" name="Slide Number Placeholder 3"/>
          <p:cNvSpPr>
            <a:spLocks noGrp="1"/>
          </p:cNvSpPr>
          <p:nvPr>
            <p:ph type="sldNum" sz="quarter" idx="12"/>
          </p:nvPr>
        </p:nvSpPr>
        <p:spPr/>
        <p:txBody>
          <a:bodyPr/>
          <a:lstStyle/>
          <a:p>
            <a:fld id="{733AAE56-5BC2-4EE0-A1A2-1F30C162DD07}" type="slidenum">
              <a:rPr lang="en-US" smtClean="0"/>
              <a:pPr/>
              <a:t>9</a:t>
            </a:fld>
            <a:endParaRPr lang="en-US"/>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381139"/>
            <a:ext cx="3009900" cy="15274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4572000"/>
            <a:ext cx="3054065" cy="21002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0400" y="1600200"/>
            <a:ext cx="3108982" cy="13906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a:stCxn id="2053" idx="2"/>
            <a:endCxn id="2051" idx="3"/>
          </p:cNvCxnSpPr>
          <p:nvPr/>
        </p:nvCxnSpPr>
        <p:spPr bwMode="auto">
          <a:xfrm flipH="1">
            <a:off x="3543300" y="2990850"/>
            <a:ext cx="1211591" cy="1154019"/>
          </a:xfrm>
          <a:prstGeom prst="straightConnector1">
            <a:avLst/>
          </a:prstGeom>
          <a:noFill/>
          <a:ln w="38100" cap="flat" cmpd="sng" algn="ctr">
            <a:solidFill>
              <a:schemeClr val="tx1"/>
            </a:solidFill>
            <a:prstDash val="solid"/>
            <a:round/>
            <a:headEnd type="none" w="med" len="med"/>
            <a:tailEnd type="triangle" w="med" len="med"/>
          </a:ln>
          <a:effectLst/>
        </p:spPr>
      </p:cxnSp>
      <p:cxnSp>
        <p:nvCxnSpPr>
          <p:cNvPr id="13" name="Straight Arrow Connector 12"/>
          <p:cNvCxnSpPr>
            <a:stCxn id="2053" idx="2"/>
            <a:endCxn id="9" idx="0"/>
          </p:cNvCxnSpPr>
          <p:nvPr/>
        </p:nvCxnSpPr>
        <p:spPr bwMode="auto">
          <a:xfrm>
            <a:off x="4754891" y="2990850"/>
            <a:ext cx="963142" cy="1581150"/>
          </a:xfrm>
          <a:prstGeom prst="straightConnector1">
            <a:avLst/>
          </a:prstGeom>
          <a:noFill/>
          <a:ln w="38100" cap="flat" cmpd="sng" algn="ctr">
            <a:solidFill>
              <a:schemeClr val="tx1"/>
            </a:solidFill>
            <a:prstDash val="solid"/>
            <a:round/>
            <a:headEnd type="none" w="med" len="med"/>
            <a:tailEnd type="triangle" w="med" len="med"/>
          </a:ln>
          <a:effectLst/>
        </p:spPr>
      </p:cxnSp>
      <p:cxnSp>
        <p:nvCxnSpPr>
          <p:cNvPr id="16" name="Straight Arrow Connector 15"/>
          <p:cNvCxnSpPr>
            <a:stCxn id="2051" idx="2"/>
            <a:endCxn id="9" idx="1"/>
          </p:cNvCxnSpPr>
          <p:nvPr/>
        </p:nvCxnSpPr>
        <p:spPr bwMode="auto">
          <a:xfrm>
            <a:off x="2038350" y="4908599"/>
            <a:ext cx="2152650" cy="713532"/>
          </a:xfrm>
          <a:prstGeom prst="straightConnector1">
            <a:avLst/>
          </a:prstGeom>
          <a:noFill/>
          <a:ln w="38100" cap="flat" cmpd="sng" algn="ctr">
            <a:solidFill>
              <a:schemeClr val="tx1"/>
            </a:solidFill>
            <a:prstDash val="solid"/>
            <a:round/>
            <a:headEnd type="none" w="med" len="med"/>
            <a:tailEnd type="triangle" w="med" len="med"/>
          </a:ln>
          <a:effectLst/>
        </p:spPr>
      </p:cxnSp>
    </p:spTree>
    <p:extLst>
      <p:ext uri="{BB962C8B-B14F-4D97-AF65-F5344CB8AC3E}">
        <p14:creationId xmlns:p14="http://schemas.microsoft.com/office/powerpoint/2010/main" val="1776195722"/>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RSTGVEDA@XOU4LKTFUVWXY5K9" val="3067"/>
  <p:tag name="FIRSTKBE@YFBWRIVFUVWYY577" val="3572"/>
  <p:tag name="DEFAULTDISPLAYSOURCE" val="\documentclass{article}\pagestyle{empty}&#10;\begin{document}&#10;&#10;\end{document}&#10;"/>
  <p:tag name="EMBEDFONTS" val="1"/>
</p:tagLst>
</file>

<file path=ppt/tags/tag2.xml><?xml version="1.0" encoding="utf-8"?>
<p:tagLst xmlns:a="http://schemas.openxmlformats.org/drawingml/2006/main" xmlns:r="http://schemas.openxmlformats.org/officeDocument/2006/relationships" xmlns:p="http://schemas.openxmlformats.org/presentationml/2006/main">
  <p:tag name="HIDDENFONTSHAPE" val="true"/>
</p:tagLst>
</file>

<file path=ppt/tags/tag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displaymath}&#10;\mathit{Influence}_c(x \leftrightarrow y) \equiv&#10;\end{displaymath}&#10;\end{document}&#10;"/>
  <p:tag name="FILENAME" val="TP_tmp"/>
  <p:tag name="FORMAT" val="bmpmono"/>
  <p:tag name="RES" val="1200"/>
  <p:tag name="BLEND" val="0"/>
  <p:tag name="TRANSPARENT" val="1"/>
  <p:tag name="TBUG" val="0"/>
  <p:tag name="ALLOWFS" val="0"/>
  <p:tag name="ORIGWIDTH" val="89"/>
  <p:tag name="PICTUREFILESIZE" val="34466"/>
</p:tagLst>
</file>

<file path=ppt/theme/theme1.xml><?xml version="1.0" encoding="utf-8"?>
<a:theme xmlns:a="http://schemas.openxmlformats.org/drawingml/2006/main" name="1_select-template">
  <a:themeElements>
    <a:clrScheme name="">
      <a:dk1>
        <a:srgbClr val="000000"/>
      </a:dk1>
      <a:lt1>
        <a:srgbClr val="FFFFFF"/>
      </a:lt1>
      <a:dk2>
        <a:srgbClr val="333399"/>
      </a:dk2>
      <a:lt2>
        <a:srgbClr val="1C1C1C"/>
      </a:lt2>
      <a:accent1>
        <a:srgbClr val="FFFFFF"/>
      </a:accent1>
      <a:accent2>
        <a:srgbClr val="FFCF01"/>
      </a:accent2>
      <a:accent3>
        <a:srgbClr val="FFFFFF"/>
      </a:accent3>
      <a:accent4>
        <a:srgbClr val="000000"/>
      </a:accent4>
      <a:accent5>
        <a:srgbClr val="FFFFFF"/>
      </a:accent5>
      <a:accent6>
        <a:srgbClr val="E7BB01"/>
      </a:accent6>
      <a:hlink>
        <a:srgbClr val="FF0000"/>
      </a:hlink>
      <a:folHlink>
        <a:srgbClr val="3333CC"/>
      </a:folHlink>
    </a:clrScheme>
    <a:fontScheme name="select-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chemeClr val="hlink"/>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112" charset="0"/>
          </a:defRPr>
        </a:defPPr>
      </a:lstStyle>
    </a:spDef>
    <a:lnDef>
      <a:spPr bwMode="auto">
        <a:xfrm>
          <a:off x="0" y="0"/>
          <a:ext cx="1" cy="1"/>
        </a:xfrm>
        <a:custGeom>
          <a:avLst/>
          <a:gdLst/>
          <a:ahLst/>
          <a:cxnLst/>
          <a:rect l="0" t="0" r="0" b="0"/>
          <a:pathLst/>
        </a:custGeom>
        <a:noFill/>
        <a:ln w="38100" cap="flat" cmpd="sng" algn="ctr">
          <a:solidFill>
            <a:schemeClr val="hlink"/>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112" charset="0"/>
          </a:defRPr>
        </a:defPPr>
      </a:lstStyle>
    </a:lnDef>
  </a:objectDefaults>
  <a:extraClrSchemeLst>
    <a:extraClrScheme>
      <a:clrScheme name="select-templat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elect-templat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elect-template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elect-template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elect-templat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elect-templat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elect-template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50500</TotalTime>
  <Words>1600</Words>
  <Application>Microsoft Macintosh PowerPoint</Application>
  <PresentationFormat>On-screen Show (4:3)</PresentationFormat>
  <Paragraphs>386</Paragraphs>
  <Slides>53</Slides>
  <Notes>7</Notes>
  <HiddenSlides>9</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1_select-template</vt:lpstr>
      <vt:lpstr>Beyond Keyword Search:  Discovering Relevant Scientific Literature</vt:lpstr>
      <vt:lpstr>PowerPoint Presentation</vt:lpstr>
      <vt:lpstr>Keyword search is dominant…</vt:lpstr>
      <vt:lpstr>Specific research question</vt:lpstr>
      <vt:lpstr>Literature review</vt:lpstr>
      <vt:lpstr>PowerPoint Presentation</vt:lpstr>
      <vt:lpstr>An example</vt:lpstr>
      <vt:lpstr>PowerPoint Presentation</vt:lpstr>
      <vt:lpstr>Modeling influence</vt:lpstr>
      <vt:lpstr>Modeling influence</vt:lpstr>
      <vt:lpstr>Influence context</vt:lpstr>
      <vt:lpstr>Concept representation</vt:lpstr>
      <vt:lpstr>Influence by concept</vt:lpstr>
      <vt:lpstr>Influence strength</vt:lpstr>
      <vt:lpstr>Influence strength</vt:lpstr>
      <vt:lpstr>Influence strength</vt:lpstr>
      <vt:lpstr>Influence strength</vt:lpstr>
      <vt:lpstr>Influence strength</vt:lpstr>
      <vt:lpstr>Computing influence</vt:lpstr>
      <vt:lpstr>Independence heuristic</vt:lpstr>
      <vt:lpstr>PowerPoint Presentation</vt:lpstr>
      <vt:lpstr>Influence + Relevance</vt:lpstr>
      <vt:lpstr>Influence + Relevance</vt:lpstr>
      <vt:lpstr>Influence + Relevance</vt:lpstr>
      <vt:lpstr>Influence + Diversity</vt:lpstr>
      <vt:lpstr>Influence + Diversity</vt:lpstr>
      <vt:lpstr>Influence + Diversity</vt:lpstr>
      <vt:lpstr>Influence + Diversity</vt:lpstr>
      <vt:lpstr>Influence + Diversity</vt:lpstr>
      <vt:lpstr>Influence + Diversity</vt:lpstr>
      <vt:lpstr>Set influence</vt:lpstr>
      <vt:lpstr>Set influence</vt:lpstr>
      <vt:lpstr>Set influence</vt:lpstr>
      <vt:lpstr>Set influence</vt:lpstr>
      <vt:lpstr>Set influence</vt:lpstr>
      <vt:lpstr>Putting it all together</vt:lpstr>
      <vt:lpstr>Optimization</vt:lpstr>
      <vt:lpstr>Optimization</vt:lpstr>
      <vt:lpstr>Recap</vt:lpstr>
      <vt:lpstr>PowerPoint Presentation</vt:lpstr>
      <vt:lpstr>Personalized trust</vt:lpstr>
      <vt:lpstr>Specifying trust preferences</vt:lpstr>
      <vt:lpstr>PowerPoint Presentation</vt:lpstr>
      <vt:lpstr>Computing trust</vt:lpstr>
      <vt:lpstr>Personalized Objective</vt:lpstr>
      <vt:lpstr>Personalized Objective</vt:lpstr>
      <vt:lpstr>PowerPoint Presentation</vt:lpstr>
      <vt:lpstr>User Study Evaluation</vt:lpstr>
      <vt:lpstr>Usefulness</vt:lpstr>
      <vt:lpstr>Trust</vt:lpstr>
      <vt:lpstr>Novelty</vt:lpstr>
      <vt:lpstr>Diversity</vt:lpstr>
      <vt:lpstr>Summary</vt:lpstr>
    </vt:vector>
  </TitlesOfParts>
  <Company>Carnegie Mellon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Turning Down the Noise in the Blogosphere</dc:title>
  <dc:creator>Khalid El-Arini</dc:creator>
  <cp:lastModifiedBy>Khalid El-Arini</cp:lastModifiedBy>
  <cp:revision>2318</cp:revision>
  <dcterms:created xsi:type="dcterms:W3CDTF">2009-05-30T18:30:46Z</dcterms:created>
  <dcterms:modified xsi:type="dcterms:W3CDTF">2011-08-22T21:50:16Z</dcterms:modified>
</cp:coreProperties>
</file>