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64"/>
  </p:notesMasterIdLst>
  <p:handoutMasterIdLst>
    <p:handoutMasterId r:id="rId65"/>
  </p:handoutMasterIdLst>
  <p:sldIdLst>
    <p:sldId id="282" r:id="rId5"/>
    <p:sldId id="354" r:id="rId6"/>
    <p:sldId id="294" r:id="rId7"/>
    <p:sldId id="395" r:id="rId8"/>
    <p:sldId id="387" r:id="rId9"/>
    <p:sldId id="388" r:id="rId10"/>
    <p:sldId id="389" r:id="rId11"/>
    <p:sldId id="396" r:id="rId12"/>
    <p:sldId id="418" r:id="rId13"/>
    <p:sldId id="407" r:id="rId14"/>
    <p:sldId id="305" r:id="rId15"/>
    <p:sldId id="420" r:id="rId16"/>
    <p:sldId id="422" r:id="rId17"/>
    <p:sldId id="424" r:id="rId18"/>
    <p:sldId id="423" r:id="rId19"/>
    <p:sldId id="408" r:id="rId20"/>
    <p:sldId id="393" r:id="rId21"/>
    <p:sldId id="312" r:id="rId22"/>
    <p:sldId id="426" r:id="rId23"/>
    <p:sldId id="440" r:id="rId24"/>
    <p:sldId id="425" r:id="rId25"/>
    <p:sldId id="314" r:id="rId26"/>
    <p:sldId id="315" r:id="rId27"/>
    <p:sldId id="434" r:id="rId28"/>
    <p:sldId id="435" r:id="rId29"/>
    <p:sldId id="436" r:id="rId30"/>
    <p:sldId id="437" r:id="rId31"/>
    <p:sldId id="441" r:id="rId32"/>
    <p:sldId id="442" r:id="rId33"/>
    <p:sldId id="439" r:id="rId34"/>
    <p:sldId id="443" r:id="rId35"/>
    <p:sldId id="327" r:id="rId36"/>
    <p:sldId id="427" r:id="rId37"/>
    <p:sldId id="325" r:id="rId38"/>
    <p:sldId id="406" r:id="rId39"/>
    <p:sldId id="329" r:id="rId40"/>
    <p:sldId id="331" r:id="rId41"/>
    <p:sldId id="332" r:id="rId42"/>
    <p:sldId id="429" r:id="rId43"/>
    <p:sldId id="333" r:id="rId44"/>
    <p:sldId id="335" r:id="rId45"/>
    <p:sldId id="336" r:id="rId46"/>
    <p:sldId id="337" r:id="rId47"/>
    <p:sldId id="430" r:id="rId48"/>
    <p:sldId id="340" r:id="rId49"/>
    <p:sldId id="402" r:id="rId50"/>
    <p:sldId id="431" r:id="rId51"/>
    <p:sldId id="432" r:id="rId52"/>
    <p:sldId id="403" r:id="rId53"/>
    <p:sldId id="400" r:id="rId54"/>
    <p:sldId id="401" r:id="rId55"/>
    <p:sldId id="404" r:id="rId56"/>
    <p:sldId id="409" r:id="rId57"/>
    <p:sldId id="411" r:id="rId58"/>
    <p:sldId id="444" r:id="rId59"/>
    <p:sldId id="445" r:id="rId60"/>
    <p:sldId id="413" r:id="rId61"/>
    <p:sldId id="446" r:id="rId62"/>
    <p:sldId id="447" r:id="rId63"/>
  </p:sldIdLst>
  <p:sldSz cx="9144000" cy="6858000" type="screen4x3"/>
  <p:notesSz cx="67945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5F3"/>
    <a:srgbClr val="FFC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4" autoAdjust="0"/>
    <p:restoredTop sz="97217" autoAdjust="0"/>
  </p:normalViewPr>
  <p:slideViewPr>
    <p:cSldViewPr>
      <p:cViewPr>
        <p:scale>
          <a:sx n="100" d="100"/>
          <a:sy n="100" d="100"/>
        </p:scale>
        <p:origin x="-1256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invertIfNegative val="0"/>
          <c:val>
            <c:numRef>
              <c:f>Sheet1!$B$2:$B$32</c:f>
              <c:numCache>
                <c:formatCode>General</c:formatCode>
                <c:ptCount val="31"/>
                <c:pt idx="0">
                  <c:v>1511.0</c:v>
                </c:pt>
                <c:pt idx="1">
                  <c:v>211.0</c:v>
                </c:pt>
                <c:pt idx="2">
                  <c:v>1518.0</c:v>
                </c:pt>
                <c:pt idx="3">
                  <c:v>6442.0</c:v>
                </c:pt>
                <c:pt idx="4">
                  <c:v>2925.0</c:v>
                </c:pt>
                <c:pt idx="5">
                  <c:v>779.0</c:v>
                </c:pt>
                <c:pt idx="6">
                  <c:v>1085.0</c:v>
                </c:pt>
                <c:pt idx="7">
                  <c:v>12841.0</c:v>
                </c:pt>
                <c:pt idx="8">
                  <c:v>6044.0</c:v>
                </c:pt>
                <c:pt idx="9">
                  <c:v>18930.0</c:v>
                </c:pt>
                <c:pt idx="10">
                  <c:v>2932.0</c:v>
                </c:pt>
                <c:pt idx="11">
                  <c:v>342.0</c:v>
                </c:pt>
                <c:pt idx="12">
                  <c:v>615.0</c:v>
                </c:pt>
                <c:pt idx="13">
                  <c:v>76.0</c:v>
                </c:pt>
                <c:pt idx="14">
                  <c:v>29.0</c:v>
                </c:pt>
                <c:pt idx="15">
                  <c:v>1656.0</c:v>
                </c:pt>
                <c:pt idx="16">
                  <c:v>8774.0</c:v>
                </c:pt>
                <c:pt idx="17">
                  <c:v>772.0</c:v>
                </c:pt>
                <c:pt idx="18">
                  <c:v>309.0</c:v>
                </c:pt>
                <c:pt idx="19">
                  <c:v>111.0</c:v>
                </c:pt>
                <c:pt idx="20">
                  <c:v>5053.0</c:v>
                </c:pt>
                <c:pt idx="21">
                  <c:v>2694.0</c:v>
                </c:pt>
                <c:pt idx="22">
                  <c:v>141.0</c:v>
                </c:pt>
                <c:pt idx="23">
                  <c:v>1147.0</c:v>
                </c:pt>
                <c:pt idx="24">
                  <c:v>239.0</c:v>
                </c:pt>
                <c:pt idx="25">
                  <c:v>2296.0</c:v>
                </c:pt>
                <c:pt idx="26">
                  <c:v>162.0</c:v>
                </c:pt>
                <c:pt idx="27">
                  <c:v>390.0</c:v>
                </c:pt>
                <c:pt idx="28">
                  <c:v>1005.0</c:v>
                </c:pt>
                <c:pt idx="29">
                  <c:v>1604.0</c:v>
                </c:pt>
                <c:pt idx="30">
                  <c:v>387.0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666568"/>
        <c:axId val="2124671960"/>
      </c:barChart>
      <c:catAx>
        <c:axId val="2124666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/>
                  <a:t>Badges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124671960"/>
        <c:crosses val="autoZero"/>
        <c:auto val="1"/>
        <c:lblAlgn val="ctr"/>
        <c:lblOffset val="100"/>
        <c:noMultiLvlLbl val="0"/>
      </c:catAx>
      <c:valAx>
        <c:axId val="212467196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124666568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sz="1600"/>
                  </a:pPr>
                  <a:r>
                    <a:rPr lang="en-GB" sz="1600"/>
                    <a:t>Users with rule active (in thousands)</a:t>
                  </a:r>
                </a:p>
              </c:rich>
            </c:tx>
          </c:dispUnitsLbl>
        </c:dispUnits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63743-F784-4A2E-A6ED-B5577B3A147E}" type="datetimeFigureOut">
              <a:rPr lang="en-US" smtClean="0"/>
              <a:pPr/>
              <a:t>8/10/12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4E4D1-5D22-4160-A4F3-BDEAE19B78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020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32FD2-2F14-44D8-BD28-984554D747B1}" type="datetimeFigureOut">
              <a:rPr lang="en-US" smtClean="0"/>
              <a:pPr/>
              <a:t>8/10/12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DF47D-3DB7-4BC4-A0FA-E87C5D1EB0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52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time.com/time/magazine/article/0,9171,1992403,00.html%23ixzz1WiIRH5aP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Sheena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Iyengar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points out in her book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Art of Choosing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1994 there were 500,000 different consumer goods for sale in the U.S. Now Amazon alone offers 24 million.</a:t>
            </a:r>
            <a:b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more: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http://www.time.com/time/magazine/article/0,9171,1992403,00.html#ixzz1WiIRH5aP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DF47D-3DB7-4BC4-A0FA-E87C5D1EB0F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Model</a:t>
            </a:r>
          </a:p>
          <a:p>
            <a:r>
              <a:rPr lang="en-GB" dirty="0" smtClean="0"/>
              <a:t>Experiments</a:t>
            </a:r>
          </a:p>
          <a:p>
            <a:r>
              <a:rPr lang="en-GB" dirty="0" smtClean="0"/>
              <a:t>Future</a:t>
            </a:r>
            <a:r>
              <a:rPr lang="en-GB" baseline="0" dirty="0" smtClean="0"/>
              <a:t> Work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DF47D-3DB7-4BC4-A0FA-E87C5D1EB0F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6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Model</a:t>
            </a:r>
          </a:p>
          <a:p>
            <a:r>
              <a:rPr lang="en-GB" dirty="0" smtClean="0"/>
              <a:t>Experiments</a:t>
            </a:r>
          </a:p>
          <a:p>
            <a:r>
              <a:rPr lang="en-GB" dirty="0" smtClean="0"/>
              <a:t>Future</a:t>
            </a:r>
            <a:r>
              <a:rPr lang="en-GB" baseline="0" dirty="0" smtClean="0"/>
              <a:t> Work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DF47D-3DB7-4BC4-A0FA-E87C5D1EB0F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6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Model</a:t>
            </a:r>
          </a:p>
          <a:p>
            <a:r>
              <a:rPr lang="en-GB" dirty="0" smtClean="0"/>
              <a:t>Experiments</a:t>
            </a:r>
          </a:p>
          <a:p>
            <a:r>
              <a:rPr lang="en-GB" dirty="0" smtClean="0"/>
              <a:t>Future</a:t>
            </a:r>
            <a:r>
              <a:rPr lang="en-GB" baseline="0" dirty="0" smtClean="0"/>
              <a:t> Work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DF47D-3DB7-4BC4-A0FA-E87C5D1EB0F2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6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Model</a:t>
            </a:r>
          </a:p>
          <a:p>
            <a:r>
              <a:rPr lang="en-GB" dirty="0" smtClean="0"/>
              <a:t>Experiments</a:t>
            </a:r>
          </a:p>
          <a:p>
            <a:r>
              <a:rPr lang="en-GB" dirty="0" smtClean="0"/>
              <a:t>Future</a:t>
            </a:r>
            <a:r>
              <a:rPr lang="en-GB" baseline="0" dirty="0" smtClean="0"/>
              <a:t> Work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DF47D-3DB7-4BC4-A0FA-E87C5D1EB0F2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60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839200" cy="1146175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610600" cy="10668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BFC5-5C6A-4DE5-A149-CFF10B1813DA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C44E-2EA9-4112-8AEE-9D9D2066C995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4E3B-1C8A-45FA-ABD2-6DFBB483ACE9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67C6-8800-46F8-9550-27E5BE486A72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760A-6F1D-47B4-AD3D-6D028A19EBEE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3C63-DFD0-4139-BCB5-4FB5DB78789E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F9E9-ADD9-4C9C-9D74-7A6FE0CF8218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19B80-E722-43C0-879A-A3BD54695594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DD57F-8B34-40AD-8DFA-13409DFE4866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B828B-102B-4E91-877C-A9D25742251C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F91B-C9EA-4721-8CA1-05F5254D93B1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ab_PP_Banner cop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21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7747"/>
            <a:ext cx="8229600" cy="416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fld id="{B1CC0683-071B-4D01-99A9-E6643EC4E1DA}" type="datetime1">
              <a:rPr lang="en-US" smtClean="0"/>
              <a:pPr/>
              <a:t>8/10/12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" pitchFamily="34" charset="0"/>
              </a:defRPr>
            </a:lvl1pPr>
          </a:lstStyle>
          <a:p>
            <a:fld id="{41EB6EB7-295C-4852-9B00-99BFD212F73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gif"/><Relationship Id="rId1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9.jpe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6" Type="http://schemas.openxmlformats.org/officeDocument/2006/relationships/image" Target="../media/image16.png"/><Relationship Id="rId7" Type="http://schemas.openxmlformats.org/officeDocument/2006/relationships/image" Target="../media/image30.jpeg"/><Relationship Id="rId8" Type="http://schemas.openxmlformats.org/officeDocument/2006/relationships/image" Target="../media/image31.png"/><Relationship Id="rId9" Type="http://schemas.openxmlformats.org/officeDocument/2006/relationships/image" Target="../media/image32.jpeg"/><Relationship Id="rId10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3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5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86200"/>
            <a:ext cx="8534400" cy="2400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Khalid El-Arini</a:t>
            </a:r>
          </a:p>
          <a:p>
            <a:pPr algn="ctr">
              <a:buNone/>
            </a:pPr>
            <a:r>
              <a:rPr lang="en-US" sz="2400" dirty="0" smtClean="0"/>
              <a:t>Carnegie Mellon University</a:t>
            </a:r>
          </a:p>
          <a:p>
            <a:pPr algn="ctr">
              <a:buNone/>
            </a:pPr>
            <a:endParaRPr lang="en-US" dirty="0"/>
          </a:p>
          <a:p>
            <a:pPr>
              <a:buNone/>
            </a:pPr>
            <a:r>
              <a:rPr lang="en-US" sz="2000" dirty="0" smtClean="0"/>
              <a:t>Joint work with:</a:t>
            </a:r>
          </a:p>
          <a:p>
            <a:pPr algn="ctr">
              <a:buNone/>
            </a:pPr>
            <a:r>
              <a:rPr lang="en-US" sz="2000" b="1" dirty="0" smtClean="0"/>
              <a:t>Ulrich Paquet, </a:t>
            </a:r>
            <a:r>
              <a:rPr lang="en-GB" sz="2000" b="1" dirty="0" smtClean="0"/>
              <a:t>Ralf </a:t>
            </a:r>
            <a:r>
              <a:rPr lang="en-GB" sz="2000" b="1" dirty="0" err="1" smtClean="0"/>
              <a:t>Herbrich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Jurgen</a:t>
            </a:r>
            <a:r>
              <a:rPr lang="en-GB" sz="2000" b="1" dirty="0" smtClean="0"/>
              <a:t> Van Gael, </a:t>
            </a:r>
            <a:r>
              <a:rPr lang="en-GB" sz="2000" b="1" dirty="0" err="1" smtClean="0"/>
              <a:t>Blaise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Agüera</a:t>
            </a:r>
            <a:r>
              <a:rPr lang="en-GB" sz="2000" b="1" dirty="0" smtClean="0"/>
              <a:t> y </a:t>
            </a:r>
            <a:r>
              <a:rPr lang="en-GB" sz="2000" b="1" dirty="0" err="1" smtClean="0"/>
              <a:t>Arcas</a:t>
            </a:r>
            <a:endParaRPr lang="en-GB" sz="20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985"/>
            <a:ext cx="8229600" cy="225581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Transparent User Models for Personalization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10</a:t>
            </a:fld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1000" y="2819400"/>
            <a:ext cx="8305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289560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720" y="3200400"/>
            <a:ext cx="2247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Approach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94142" y="3200400"/>
            <a:ext cx="1568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Model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92282" y="3200400"/>
            <a:ext cx="2845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Experiments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773368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3200400"/>
            <a:ext cx="2215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Summary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914400" y="2667000"/>
            <a:ext cx="533400" cy="533400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518160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7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1"/>
            <a:ext cx="8534400" cy="4991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 Define a vocabulary of badges</a:t>
            </a:r>
          </a:p>
        </p:txBody>
      </p:sp>
      <p:pic>
        <p:nvPicPr>
          <p:cNvPr id="8" name="Picture 2" descr="http://scm-l3.technorati.com/10/09/04/17667/Apple-Fanboy-250x2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73" y="291444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3.bp.blogspot.com/_2BEjNunkOFM/SZ3kEfHOoPI/AAAAAAAABw4/aT3GLyMUn_s/s320/Track_Runner_Silhouet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79" y="2881112"/>
            <a:ext cx="1205642" cy="12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amera Black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78" y="2799747"/>
            <a:ext cx="1372404" cy="13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93347" y="4267200"/>
            <a:ext cx="19928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Apple </a:t>
            </a:r>
            <a:r>
              <a:rPr lang="en-US" sz="2600" dirty="0" err="1" smtClean="0"/>
              <a:t>fanboy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7807030" y="2971800"/>
            <a:ext cx="748923" cy="76944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Segoe" pitchFamily="34" charset="0"/>
              </a:rPr>
              <a:t>…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46504" y="4267200"/>
            <a:ext cx="9929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vegan</a:t>
            </a:r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4017708" y="4267200"/>
            <a:ext cx="11085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runner</a:t>
            </a:r>
            <a:endParaRPr lang="en-US" sz="2600" dirty="0"/>
          </a:p>
        </p:txBody>
      </p:sp>
      <p:sp>
        <p:nvSpPr>
          <p:cNvPr id="16" name="Rectangle 15"/>
          <p:cNvSpPr/>
          <p:nvPr/>
        </p:nvSpPr>
        <p:spPr>
          <a:xfrm>
            <a:off x="5486400" y="4267200"/>
            <a:ext cx="20637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/>
              <a:t>photographer</a:t>
            </a:r>
            <a:endParaRPr lang="en-US" sz="2600" dirty="0"/>
          </a:p>
        </p:txBody>
      </p:sp>
      <p:sp>
        <p:nvSpPr>
          <p:cNvPr id="17" name="Rectangle 16"/>
          <p:cNvSpPr/>
          <p:nvPr/>
        </p:nvSpPr>
        <p:spPr>
          <a:xfrm>
            <a:off x="762000" y="5181600"/>
            <a:ext cx="76200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4000" b="1" dirty="0" smtClean="0"/>
              <a:t>Rich, interpretable </a:t>
            </a:r>
            <a:r>
              <a:rPr lang="en-GB" sz="4000" dirty="0" smtClean="0"/>
              <a:t>and</a:t>
            </a:r>
            <a:r>
              <a:rPr lang="en-GB" sz="4000" b="1" dirty="0" smtClean="0"/>
              <a:t> explainabl</a:t>
            </a:r>
            <a:r>
              <a:rPr lang="en-GB" sz="4000" b="1" dirty="0"/>
              <a:t>e</a:t>
            </a:r>
            <a:endParaRPr lang="en-US" sz="4000" b="1" dirty="0"/>
          </a:p>
        </p:txBody>
      </p:sp>
      <p:pic>
        <p:nvPicPr>
          <p:cNvPr id="19" name="Picture 2" descr="http://www.animalsuffering.com/resources/photos/images/Vegan-logo-sign-icon-avat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014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8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1"/>
            <a:ext cx="8534400" cy="49911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 Define a vocabulary of badges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 Identify exemplars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3657600"/>
            <a:ext cx="86141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 smtClean="0"/>
              <a:t>How do I find vegans?</a:t>
            </a:r>
            <a:endParaRPr lang="en-GB" sz="7200" b="1" dirty="0"/>
          </a:p>
        </p:txBody>
      </p:sp>
      <p:pic>
        <p:nvPicPr>
          <p:cNvPr id="8" name="Picture 17" descr="http://www.usernetsite.com/creativity/facebook-vrs-twitter/twitter-logo-sky-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88" y="4938681"/>
            <a:ext cx="4171712" cy="153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9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495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990600"/>
            <a:ext cx="4114800" cy="1600200"/>
          </a:xfrm>
          <a:prstGeom prst="rect">
            <a:avLst/>
          </a:prstGeom>
          <a:noFill/>
          <a:ln w="762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8839200" cy="30778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  <p:sp>
        <p:nvSpPr>
          <p:cNvPr id="8" name="Left Arrow 7"/>
          <p:cNvSpPr/>
          <p:nvPr/>
        </p:nvSpPr>
        <p:spPr>
          <a:xfrm rot="959168">
            <a:off x="3832817" y="3026114"/>
            <a:ext cx="990600" cy="304800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2743200"/>
            <a:ext cx="990600" cy="381000"/>
          </a:xfrm>
          <a:prstGeom prst="rect">
            <a:avLst/>
          </a:prstGeom>
          <a:solidFill>
            <a:srgbClr val="FFC00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841626" y="2873514"/>
            <a:ext cx="3311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o</a:t>
            </a:r>
            <a:r>
              <a:rPr lang="en-GB" sz="4000" b="1" dirty="0" smtClean="0"/>
              <a:t>bserved label</a:t>
            </a:r>
            <a:endParaRPr lang="en-GB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381000" y="4495800"/>
            <a:ext cx="85344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4800" dirty="0" smtClean="0"/>
              <a:t>Take advantage of </a:t>
            </a:r>
          </a:p>
          <a:p>
            <a:r>
              <a:rPr lang="en-GB" sz="4800" b="1" dirty="0"/>
              <a:t>h</a:t>
            </a:r>
            <a:r>
              <a:rPr lang="en-GB" sz="4800" b="1" dirty="0" smtClean="0"/>
              <a:t>ow</a:t>
            </a:r>
            <a:r>
              <a:rPr lang="en-GB" sz="4800" dirty="0" smtClean="0"/>
              <a:t> </a:t>
            </a:r>
            <a:r>
              <a:rPr lang="en-GB" sz="4800" b="1" dirty="0" smtClean="0"/>
              <a:t>users describe themselves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8248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4800" y="914400"/>
            <a:ext cx="8458199" cy="344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/>
              <a:t>Most </a:t>
            </a:r>
            <a:r>
              <a:rPr lang="en-GB" sz="6600" b="1" dirty="0" smtClean="0"/>
              <a:t>vegans don’t label themselves as “vegan” on Twitter…</a:t>
            </a:r>
          </a:p>
          <a:p>
            <a:endParaRPr lang="en-GB" sz="20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81000" y="4343400"/>
            <a:ext cx="838200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6000" dirty="0" smtClean="0"/>
              <a:t>we want to </a:t>
            </a:r>
            <a:r>
              <a:rPr lang="en-GB" sz="6000" b="1" dirty="0" smtClean="0"/>
              <a:t>infer </a:t>
            </a:r>
            <a:r>
              <a:rPr lang="en-GB" sz="6000" dirty="0" smtClean="0"/>
              <a:t>the attributes of these users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68226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3339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chemeClr val="bg1">
                    <a:lumMod val="65000"/>
                  </a:schemeClr>
                </a:solidFill>
              </a:rPr>
              <a:t> Define a vocabulary of badges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A6A6A6"/>
                </a:solidFill>
              </a:rPr>
              <a:t> Identify exemplars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 </a:t>
            </a:r>
            <a:r>
              <a:rPr lang="en-US" sz="4400" dirty="0" smtClean="0"/>
              <a:t>Model characteristic behavior</a:t>
            </a:r>
            <a:endParaRPr lang="en-US" sz="4400" dirty="0"/>
          </a:p>
          <a:p>
            <a:pPr marL="571500" indent="-571500"/>
            <a:endParaRPr lang="en-US" sz="4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762000" y="4263075"/>
            <a:ext cx="757942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b="1" dirty="0" err="1" smtClean="0">
                <a:solidFill>
                  <a:prstClr val="black"/>
                </a:solidFill>
                <a:latin typeface="Segoe"/>
              </a:rPr>
              <a:t>Hashtags</a:t>
            </a:r>
            <a:r>
              <a:rPr lang="en-GB" sz="3200" b="1" dirty="0" smtClean="0">
                <a:solidFill>
                  <a:prstClr val="black"/>
                </a:solidFill>
                <a:latin typeface="Segoe"/>
              </a:rPr>
              <a:t>	</a:t>
            </a:r>
            <a:r>
              <a:rPr lang="en-GB" sz="3200" dirty="0" smtClean="0">
                <a:solidFill>
                  <a:prstClr val="black"/>
                </a:solidFill>
                <a:latin typeface="Segoe"/>
              </a:rPr>
              <a:t>#</a:t>
            </a:r>
            <a:r>
              <a:rPr lang="en-GB" sz="3200" dirty="0" err="1" smtClean="0">
                <a:solidFill>
                  <a:prstClr val="black"/>
                </a:solidFill>
                <a:latin typeface="Segoe"/>
              </a:rPr>
              <a:t>meatlessmonday</a:t>
            </a:r>
            <a:endParaRPr lang="en-GB" sz="3200" dirty="0" smtClean="0">
              <a:solidFill>
                <a:prstClr val="black"/>
              </a:solidFill>
              <a:latin typeface="Segoe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b="1" dirty="0" err="1" smtClean="0">
                <a:solidFill>
                  <a:prstClr val="black"/>
                </a:solidFill>
                <a:latin typeface="Segoe"/>
              </a:rPr>
              <a:t>Retweets</a:t>
            </a:r>
            <a:r>
              <a:rPr lang="en-GB" sz="3200" b="1" dirty="0" smtClean="0">
                <a:solidFill>
                  <a:prstClr val="black"/>
                </a:solidFill>
                <a:latin typeface="Segoe"/>
              </a:rPr>
              <a:t>	</a:t>
            </a:r>
            <a:r>
              <a:rPr lang="en-GB" sz="3200" b="1" dirty="0">
                <a:latin typeface="Segoe"/>
              </a:rPr>
              <a:t> </a:t>
            </a:r>
            <a:r>
              <a:rPr lang="en-GB" sz="3200" dirty="0" smtClean="0">
                <a:latin typeface="Segoe"/>
              </a:rPr>
              <a:t>RT</a:t>
            </a:r>
            <a:r>
              <a:rPr lang="en-GB" sz="3200" b="1" dirty="0" smtClean="0">
                <a:latin typeface="Segoe"/>
              </a:rPr>
              <a:t> </a:t>
            </a:r>
            <a:r>
              <a:rPr lang="en-GB" sz="3200" dirty="0" smtClean="0">
                <a:latin typeface="Segoe"/>
              </a:rPr>
              <a:t>@</a:t>
            </a:r>
            <a:r>
              <a:rPr lang="en-GB" sz="3200" dirty="0" err="1" smtClean="0">
                <a:latin typeface="Segoe"/>
              </a:rPr>
              <a:t>WholeFoods</a:t>
            </a:r>
            <a:endParaRPr lang="en-GB" sz="3200" dirty="0" smtClean="0">
              <a:solidFill>
                <a:prstClr val="black"/>
              </a:solidFill>
              <a:latin typeface="Segoe"/>
            </a:endParaRPr>
          </a:p>
        </p:txBody>
      </p:sp>
    </p:spTree>
    <p:extLst>
      <p:ext uri="{BB962C8B-B14F-4D97-AF65-F5344CB8AC3E}">
        <p14:creationId xmlns:p14="http://schemas.microsoft.com/office/powerpoint/2010/main" val="170740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16</a:t>
            </a:fld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1000" y="2819400"/>
            <a:ext cx="8305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91440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518160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720" y="3200400"/>
            <a:ext cx="2247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Approach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94142" y="3200400"/>
            <a:ext cx="1568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Model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92282" y="3200400"/>
            <a:ext cx="2845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Experiments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773368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3200400"/>
            <a:ext cx="2215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Summary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2895600" y="2667000"/>
            <a:ext cx="533400" cy="533400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7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have no negative training examples.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Use </a:t>
            </a:r>
            <a:r>
              <a:rPr lang="en-US" b="1" dirty="0"/>
              <a:t>a generative model.</a:t>
            </a:r>
          </a:p>
          <a:p>
            <a:r>
              <a:rPr lang="en-US" dirty="0"/>
              <a:t>Actions can be explained by multiple badges, even for the same user.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/>
              <a:t>Noisy-or to combine badges.</a:t>
            </a:r>
          </a:p>
          <a:p>
            <a:r>
              <a:rPr lang="en-US" dirty="0" smtClean="0"/>
              <a:t>How do we deal with user corrections?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Observing a latent variable.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Model sketch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799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2057400"/>
            <a:ext cx="448966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 badges</a:t>
            </a:r>
            <a:endParaRPr kumimoji="0" lang="en-GB" sz="9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44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7818" y="4620161"/>
            <a:ext cx="33425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 users</a:t>
            </a:r>
            <a:endParaRPr kumimoji="0" lang="en-GB" sz="8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9683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14400"/>
            <a:ext cx="83058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Personalization is </a:t>
            </a:r>
            <a:r>
              <a:rPr lang="en-US" sz="4400" b="1" dirty="0" smtClean="0"/>
              <a:t>ubiquitous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09800"/>
            <a:ext cx="1422400" cy="1066800"/>
          </a:xfrm>
          <a:prstGeom prst="rect">
            <a:avLst/>
          </a:prstGeom>
        </p:spPr>
      </p:pic>
      <p:pic>
        <p:nvPicPr>
          <p:cNvPr id="7" name="Picture 6" descr="http://paidcontent.org/images/editorial/_original/amazon-logo-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9842"/>
            <a:ext cx="2133600" cy="6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atic.flickr.com/2667/3760943155_e1c9567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logostage.com/logos/Googl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777562"/>
            <a:ext cx="1543050" cy="64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netflix.hs.llnwd.net/e1/us/layout/signup/950/header/netflix_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371725"/>
            <a:ext cx="16859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3276600"/>
            <a:ext cx="714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 descr="http://www.ctd.northwestern.edu/images/youtube-logo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79781"/>
            <a:ext cx="1295400" cy="91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http://daveibsen.typepad.com/.a/6a00d83451db4269e20134863de492970c-800w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4222"/>
            <a:ext cx="1379569" cy="61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http://www.usernetsite.com/creativity/facebook-vrs-twitter/twitter-logo-sky-blu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859796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http://www.kdd.org/kdd2010/images/logo_Faceboo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029751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1" descr="http://social-networking.findthebest.com/sites/default/files/180/media/images/okcupid-log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11906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5" descr="http://hipsterjew.com/files/2011/02/match.com-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12" y="2438400"/>
            <a:ext cx="2146283" cy="5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452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4514" y="5181600"/>
            <a:ext cx="32788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 actions</a:t>
            </a:r>
            <a:endParaRPr kumimoji="0" lang="en-GB" sz="6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Arc 11"/>
          <p:cNvSpPr/>
          <p:nvPr/>
        </p:nvSpPr>
        <p:spPr>
          <a:xfrm rot="15272534" flipV="1">
            <a:off x="2559331" y="4663213"/>
            <a:ext cx="936499" cy="2228573"/>
          </a:xfrm>
          <a:prstGeom prst="arc">
            <a:avLst>
              <a:gd name="adj1" fmla="val 16657508"/>
              <a:gd name="adj2" fmla="val 2745675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Arc 12"/>
          <p:cNvSpPr/>
          <p:nvPr/>
        </p:nvSpPr>
        <p:spPr>
          <a:xfrm rot="2493212">
            <a:off x="1459488" y="3763973"/>
            <a:ext cx="936499" cy="2228573"/>
          </a:xfrm>
          <a:prstGeom prst="arc">
            <a:avLst>
              <a:gd name="adj1" fmla="val 16657508"/>
              <a:gd name="adj2" fmla="val 2745675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991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5181600" y="3759599"/>
            <a:ext cx="3651078" cy="565563"/>
          </a:xfrm>
          <a:prstGeom prst="wedgeRoundRectCallout">
            <a:avLst>
              <a:gd name="adj1" fmla="val -69786"/>
              <a:gd name="adj2" fmla="val -3873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Does user u have </a:t>
            </a:r>
            <a:r>
              <a:rPr lang="en-GB" sz="2400" b="1" dirty="0" smtClean="0"/>
              <a:t>badge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8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43400" y="1600200"/>
            <a:ext cx="4486275" cy="1181100"/>
            <a:chOff x="914400" y="5334000"/>
            <a:chExt cx="4486275" cy="11811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5334000"/>
              <a:ext cx="4486275" cy="1181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733800" y="6172200"/>
              <a:ext cx="533400" cy="257064"/>
            </a:xfrm>
            <a:prstGeom prst="rect">
              <a:avLst/>
            </a:prstGeom>
            <a:solidFill>
              <a:srgbClr val="FFC00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Left Arrow 17"/>
          <p:cNvSpPr/>
          <p:nvPr/>
        </p:nvSpPr>
        <p:spPr>
          <a:xfrm rot="2286155">
            <a:off x="7379897" y="2863960"/>
            <a:ext cx="990600" cy="304800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702188" y="4810578"/>
            <a:ext cx="4076186" cy="758767"/>
          </a:xfrm>
          <a:prstGeom prst="wedgeRoundRectCallout">
            <a:avLst>
              <a:gd name="adj1" fmla="val 57981"/>
              <a:gd name="adj2" fmla="val -133791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Does user </a:t>
            </a:r>
            <a:r>
              <a:rPr lang="en-GB" sz="2400" dirty="0" smtClean="0"/>
              <a:t>u </a:t>
            </a:r>
            <a:r>
              <a:rPr lang="en-GB" sz="2400" dirty="0" smtClean="0"/>
              <a:t>have </a:t>
            </a:r>
            <a:r>
              <a:rPr lang="en-GB" sz="2400" b="1" dirty="0" smtClean="0"/>
              <a:t>label</a:t>
            </a:r>
            <a:r>
              <a:rPr lang="en-GB" sz="2400" dirty="0" smtClean="0"/>
              <a:t> </a:t>
            </a:r>
            <a:r>
              <a:rPr lang="en-GB" sz="2400" dirty="0" smtClean="0"/>
              <a:t>for badge </a:t>
            </a:r>
            <a:r>
              <a:rPr lang="en-GB" sz="2400" dirty="0" err="1" smtClean="0"/>
              <a:t>i</a:t>
            </a:r>
            <a:r>
              <a:rPr lang="en-GB" sz="2400" dirty="0" smtClean="0"/>
              <a:t> in his profile?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915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740281" y="5096051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4100321" y="4149080"/>
            <a:ext cx="0" cy="946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06459" y="6143120"/>
            <a:ext cx="4371159" cy="636969"/>
          </a:xfrm>
          <a:prstGeom prst="wedgeRoundRectCallout">
            <a:avLst>
              <a:gd name="adj1" fmla="val 33934"/>
              <a:gd name="adj2" fmla="val -11282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Has user u performed </a:t>
            </a:r>
            <a:r>
              <a:rPr lang="en-GB" sz="2400" b="1" dirty="0" smtClean="0"/>
              <a:t>action</a:t>
            </a:r>
            <a:r>
              <a:rPr lang="en-GB" sz="2400" dirty="0" smtClean="0"/>
              <a:t> j?</a:t>
            </a:r>
            <a:endParaRPr lang="en-GB" sz="2400" dirty="0"/>
          </a:p>
        </p:txBody>
      </p:sp>
      <p:sp>
        <p:nvSpPr>
          <p:cNvPr id="30" name="Rectangle 29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532"/>
          <a:stretch/>
        </p:blipFill>
        <p:spPr>
          <a:xfrm>
            <a:off x="228600" y="1752600"/>
            <a:ext cx="4298576" cy="11811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Left Arrow 5"/>
          <p:cNvSpPr/>
          <p:nvPr/>
        </p:nvSpPr>
        <p:spPr>
          <a:xfrm rot="19379949">
            <a:off x="3954378" y="1638996"/>
            <a:ext cx="990600" cy="304800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19400" y="2438400"/>
            <a:ext cx="16002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60290" y="2780928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281" y="5096051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6" idx="5"/>
            <a:endCxn id="9" idx="1"/>
          </p:cNvCxnSpPr>
          <p:nvPr/>
        </p:nvCxnSpPr>
        <p:spPr>
          <a:xfrm>
            <a:off x="2774917" y="3395555"/>
            <a:ext cx="1070817" cy="1805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4100321" y="4149080"/>
            <a:ext cx="0" cy="946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3429000" y="1905000"/>
            <a:ext cx="3117719" cy="955654"/>
          </a:xfrm>
          <a:prstGeom prst="wedgeRoundRectCallout">
            <a:avLst>
              <a:gd name="adj1" fmla="val -73849"/>
              <a:gd name="adj2" fmla="val 5074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Does badge </a:t>
            </a:r>
            <a:r>
              <a:rPr lang="en-GB" sz="2400" dirty="0" err="1" smtClean="0"/>
              <a:t>i</a:t>
            </a:r>
            <a:r>
              <a:rPr lang="en-GB" sz="2400" dirty="0" smtClean="0"/>
              <a:t> explain action j?</a:t>
            </a:r>
          </a:p>
        </p:txBody>
      </p:sp>
    </p:spTree>
    <p:extLst>
      <p:ext uri="{BB962C8B-B14F-4D97-AF65-F5344CB8AC3E}">
        <p14:creationId xmlns:p14="http://schemas.microsoft.com/office/powerpoint/2010/main" val="97367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60290" y="2780928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60290" y="371703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281" y="5096051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6" idx="5"/>
            <a:endCxn id="9" idx="1"/>
          </p:cNvCxnSpPr>
          <p:nvPr/>
        </p:nvCxnSpPr>
        <p:spPr>
          <a:xfrm>
            <a:off x="2774917" y="3395555"/>
            <a:ext cx="1070817" cy="1805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5"/>
            <a:endCxn id="9" idx="2"/>
          </p:cNvCxnSpPr>
          <p:nvPr/>
        </p:nvCxnSpPr>
        <p:spPr>
          <a:xfrm>
            <a:off x="2774917" y="4331659"/>
            <a:ext cx="965364" cy="11244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4100321" y="4149080"/>
            <a:ext cx="0" cy="946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64146" y="4331659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4146" y="4958888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28" idx="3"/>
            <a:endCxn id="7" idx="3"/>
          </p:cNvCxnSpPr>
          <p:nvPr/>
        </p:nvCxnSpPr>
        <p:spPr>
          <a:xfrm flipV="1">
            <a:off x="1371016" y="4331659"/>
            <a:ext cx="894727" cy="2308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3"/>
            <a:endCxn id="7" idx="3"/>
          </p:cNvCxnSpPr>
          <p:nvPr/>
        </p:nvCxnSpPr>
        <p:spPr>
          <a:xfrm flipV="1">
            <a:off x="1371016" y="4331659"/>
            <a:ext cx="894727" cy="8580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3624023" y="3150863"/>
            <a:ext cx="3833733" cy="1296211"/>
          </a:xfrm>
          <a:prstGeom prst="wedgeRoundRectCallout">
            <a:avLst>
              <a:gd name="adj1" fmla="val -68454"/>
              <a:gd name="adj2" fmla="val 20888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What’s the probability that a user with badge </a:t>
            </a:r>
            <a:r>
              <a:rPr lang="en-GB" sz="2400" dirty="0" err="1" smtClean="0"/>
              <a:t>i</a:t>
            </a:r>
            <a:r>
              <a:rPr lang="en-GB" sz="2400" dirty="0" smtClean="0"/>
              <a:t> performs action j?</a:t>
            </a:r>
          </a:p>
        </p:txBody>
      </p:sp>
    </p:spTree>
    <p:extLst>
      <p:ext uri="{BB962C8B-B14F-4D97-AF65-F5344CB8AC3E}">
        <p14:creationId xmlns:p14="http://schemas.microsoft.com/office/powerpoint/2010/main" val="257686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60290" y="2780928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60290" y="371703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60290" y="5061537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bg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281" y="5096051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6" idx="5"/>
            <a:endCxn id="9" idx="1"/>
          </p:cNvCxnSpPr>
          <p:nvPr/>
        </p:nvCxnSpPr>
        <p:spPr>
          <a:xfrm>
            <a:off x="2774917" y="3395555"/>
            <a:ext cx="1070817" cy="1805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5"/>
            <a:endCxn id="9" idx="2"/>
          </p:cNvCxnSpPr>
          <p:nvPr/>
        </p:nvCxnSpPr>
        <p:spPr>
          <a:xfrm>
            <a:off x="2774917" y="4331659"/>
            <a:ext cx="965364" cy="11244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>
            <a:off x="2880370" y="5421577"/>
            <a:ext cx="859911" cy="345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4100321" y="4149080"/>
            <a:ext cx="0" cy="946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64146" y="4331659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4146" y="4958888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28" idx="3"/>
            <a:endCxn id="7" idx="3"/>
          </p:cNvCxnSpPr>
          <p:nvPr/>
        </p:nvCxnSpPr>
        <p:spPr>
          <a:xfrm flipV="1">
            <a:off x="1371016" y="4331659"/>
            <a:ext cx="894727" cy="2308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1371016" y="4562492"/>
            <a:ext cx="894727" cy="604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3"/>
            <a:endCxn id="7" idx="3"/>
          </p:cNvCxnSpPr>
          <p:nvPr/>
        </p:nvCxnSpPr>
        <p:spPr>
          <a:xfrm flipV="1">
            <a:off x="1371016" y="4331659"/>
            <a:ext cx="894727" cy="8580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8" idx="1"/>
          </p:cNvCxnSpPr>
          <p:nvPr/>
        </p:nvCxnSpPr>
        <p:spPr>
          <a:xfrm flipV="1">
            <a:off x="1371016" y="5166990"/>
            <a:ext cx="894727" cy="227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3624023" y="3429000"/>
            <a:ext cx="3833733" cy="1018074"/>
          </a:xfrm>
          <a:prstGeom prst="wedgeRoundRectCallout">
            <a:avLst>
              <a:gd name="adj1" fmla="val -69383"/>
              <a:gd name="adj2" fmla="val 12248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What is the background probability for each action?</a:t>
            </a:r>
          </a:p>
        </p:txBody>
      </p:sp>
    </p:spTree>
    <p:extLst>
      <p:ext uri="{BB962C8B-B14F-4D97-AF65-F5344CB8AC3E}">
        <p14:creationId xmlns:p14="http://schemas.microsoft.com/office/powerpoint/2010/main" val="117537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60290" y="2780928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60290" y="371703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60290" y="5061537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bg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281" y="5096051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w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6" idx="5"/>
            <a:endCxn id="9" idx="1"/>
          </p:cNvCxnSpPr>
          <p:nvPr/>
        </p:nvCxnSpPr>
        <p:spPr>
          <a:xfrm>
            <a:off x="2774917" y="3395555"/>
            <a:ext cx="1070817" cy="1805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5"/>
            <a:endCxn id="9" idx="2"/>
          </p:cNvCxnSpPr>
          <p:nvPr/>
        </p:nvCxnSpPr>
        <p:spPr>
          <a:xfrm>
            <a:off x="2774917" y="4331659"/>
            <a:ext cx="965364" cy="11244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>
            <a:off x="2880370" y="5421577"/>
            <a:ext cx="859911" cy="345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4100321" y="4149080"/>
            <a:ext cx="0" cy="946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64146" y="4331659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4146" y="4958888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28" idx="3"/>
            <a:endCxn id="7" idx="3"/>
          </p:cNvCxnSpPr>
          <p:nvPr/>
        </p:nvCxnSpPr>
        <p:spPr>
          <a:xfrm flipV="1">
            <a:off x="1371016" y="4331659"/>
            <a:ext cx="894727" cy="2308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1371016" y="4562492"/>
            <a:ext cx="894727" cy="604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3"/>
            <a:endCxn id="7" idx="3"/>
          </p:cNvCxnSpPr>
          <p:nvPr/>
        </p:nvCxnSpPr>
        <p:spPr>
          <a:xfrm flipV="1">
            <a:off x="1371016" y="4331659"/>
            <a:ext cx="894727" cy="8580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8" idx="1"/>
          </p:cNvCxnSpPr>
          <p:nvPr/>
        </p:nvCxnSpPr>
        <p:spPr>
          <a:xfrm flipV="1">
            <a:off x="1371016" y="5166990"/>
            <a:ext cx="894727" cy="227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6" name="Rounded Rectangular Callout 55"/>
          <p:cNvSpPr/>
          <p:nvPr/>
        </p:nvSpPr>
        <p:spPr>
          <a:xfrm>
            <a:off x="4653995" y="3364859"/>
            <a:ext cx="4288789" cy="1511941"/>
          </a:xfrm>
          <a:prstGeom prst="wedgeRoundRectCallout">
            <a:avLst>
              <a:gd name="adj1" fmla="val -53509"/>
              <a:gd name="adj2" fmla="val 7176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/>
              <a:t>noisy or:</a:t>
            </a:r>
          </a:p>
          <a:p>
            <a:r>
              <a:rPr lang="en-GB" sz="2400" dirty="0" smtClean="0"/>
              <a:t>Can at least one </a:t>
            </a:r>
            <a:r>
              <a:rPr lang="en-GB" sz="2400" dirty="0" smtClean="0"/>
              <a:t>of </a:t>
            </a:r>
            <a:r>
              <a:rPr lang="en-GB" sz="2400" dirty="0" smtClean="0"/>
              <a:t>my</a:t>
            </a:r>
            <a:r>
              <a:rPr lang="en-GB" sz="2400" dirty="0" smtClean="0"/>
              <a:t> </a:t>
            </a:r>
            <a:r>
              <a:rPr lang="en-GB" sz="2400" dirty="0" smtClean="0"/>
              <a:t>badges (or the background) </a:t>
            </a:r>
            <a:r>
              <a:rPr lang="en-GB" sz="2400" dirty="0" smtClean="0"/>
              <a:t>explain it?</a:t>
            </a:r>
            <a:endParaRPr lang="en-GB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295400" y="853670"/>
            <a:ext cx="7010400" cy="1737130"/>
            <a:chOff x="1752600" y="1234670"/>
            <a:chExt cx="7010400" cy="1737130"/>
          </a:xfrm>
        </p:grpSpPr>
        <p:sp>
          <p:nvSpPr>
            <p:cNvPr id="55" name="Rectangle 54"/>
            <p:cNvSpPr/>
            <p:nvPr/>
          </p:nvSpPr>
          <p:spPr>
            <a:xfrm>
              <a:off x="1752600" y="1234670"/>
              <a:ext cx="7010400" cy="17371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0" y="1501508"/>
              <a:ext cx="6705600" cy="1241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21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60290" y="2780928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60290" y="371703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60290" y="5061537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bg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281" y="5096051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6" idx="5"/>
            <a:endCxn id="9" idx="1"/>
          </p:cNvCxnSpPr>
          <p:nvPr/>
        </p:nvCxnSpPr>
        <p:spPr>
          <a:xfrm>
            <a:off x="2774917" y="3395555"/>
            <a:ext cx="1070817" cy="1805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5"/>
            <a:endCxn id="9" idx="2"/>
          </p:cNvCxnSpPr>
          <p:nvPr/>
        </p:nvCxnSpPr>
        <p:spPr>
          <a:xfrm>
            <a:off x="2774917" y="4331659"/>
            <a:ext cx="965364" cy="11244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>
            <a:off x="2880370" y="5421577"/>
            <a:ext cx="859911" cy="345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4100321" y="4149080"/>
            <a:ext cx="0" cy="946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64146" y="4331659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4146" y="4958888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28" idx="3"/>
            <a:endCxn id="7" idx="3"/>
          </p:cNvCxnSpPr>
          <p:nvPr/>
        </p:nvCxnSpPr>
        <p:spPr>
          <a:xfrm flipV="1">
            <a:off x="1371016" y="4331659"/>
            <a:ext cx="894727" cy="2308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1371016" y="4562492"/>
            <a:ext cx="894727" cy="604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3"/>
            <a:endCxn id="7" idx="3"/>
          </p:cNvCxnSpPr>
          <p:nvPr/>
        </p:nvCxnSpPr>
        <p:spPr>
          <a:xfrm flipV="1">
            <a:off x="1371016" y="4331659"/>
            <a:ext cx="894727" cy="8580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8" idx="1"/>
          </p:cNvCxnSpPr>
          <p:nvPr/>
        </p:nvCxnSpPr>
        <p:spPr>
          <a:xfrm flipV="1">
            <a:off x="1371016" y="5166990"/>
            <a:ext cx="894727" cy="227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3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60290" y="2780928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60290" y="371703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60290" y="5061537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bg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281" y="5096051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6" idx="5"/>
            <a:endCxn id="9" idx="1"/>
          </p:cNvCxnSpPr>
          <p:nvPr/>
        </p:nvCxnSpPr>
        <p:spPr>
          <a:xfrm>
            <a:off x="2774917" y="3395555"/>
            <a:ext cx="1070817" cy="1805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5"/>
            <a:endCxn id="9" idx="2"/>
          </p:cNvCxnSpPr>
          <p:nvPr/>
        </p:nvCxnSpPr>
        <p:spPr>
          <a:xfrm>
            <a:off x="2774917" y="4331659"/>
            <a:ext cx="965364" cy="11244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>
            <a:off x="2880370" y="5421577"/>
            <a:ext cx="859911" cy="345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4100321" y="4149080"/>
            <a:ext cx="0" cy="946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64146" y="4331659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4146" y="4958888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28" idx="3"/>
            <a:endCxn id="7" idx="3"/>
          </p:cNvCxnSpPr>
          <p:nvPr/>
        </p:nvCxnSpPr>
        <p:spPr>
          <a:xfrm flipV="1">
            <a:off x="1371016" y="4331659"/>
            <a:ext cx="894727" cy="2308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1371016" y="4562492"/>
            <a:ext cx="894727" cy="604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3"/>
            <a:endCxn id="7" idx="3"/>
          </p:cNvCxnSpPr>
          <p:nvPr/>
        </p:nvCxnSpPr>
        <p:spPr>
          <a:xfrm flipV="1">
            <a:off x="1371016" y="4331659"/>
            <a:ext cx="894727" cy="8580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8" idx="1"/>
          </p:cNvCxnSpPr>
          <p:nvPr/>
        </p:nvCxnSpPr>
        <p:spPr>
          <a:xfrm flipV="1">
            <a:off x="1371016" y="5166990"/>
            <a:ext cx="894727" cy="227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0" y="1600200"/>
            <a:ext cx="5029200" cy="762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Beta priors to control </a:t>
            </a:r>
            <a:r>
              <a:rPr lang="en-US" sz="2800" b="1" dirty="0" err="1" smtClean="0"/>
              <a:t>sparsity</a:t>
            </a:r>
            <a:endParaRPr lang="en-US" sz="2800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172200" y="2362200"/>
            <a:ext cx="1" cy="10667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114800" y="2362200"/>
            <a:ext cx="1" cy="10667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6" idx="7"/>
          </p:cNvCxnSpPr>
          <p:nvPr/>
        </p:nvCxnSpPr>
        <p:spPr>
          <a:xfrm flipH="1">
            <a:off x="2774917" y="2362200"/>
            <a:ext cx="349283" cy="52418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67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7747"/>
            <a:ext cx="8534400" cy="3597253"/>
          </a:xfrm>
        </p:spPr>
        <p:txBody>
          <a:bodyPr>
            <a:normAutofit/>
          </a:bodyPr>
          <a:lstStyle/>
          <a:p>
            <a:r>
              <a:rPr lang="en-GB" b="1" dirty="0" smtClean="0"/>
              <a:t>YouTube</a:t>
            </a:r>
            <a:r>
              <a:rPr lang="en-GB" dirty="0" smtClean="0"/>
              <a:t>: </a:t>
            </a:r>
            <a:r>
              <a:rPr lang="en-GB" dirty="0" smtClean="0"/>
              <a:t>72+</a:t>
            </a:r>
            <a:r>
              <a:rPr lang="en-GB" dirty="0" smtClean="0"/>
              <a:t> </a:t>
            </a:r>
            <a:r>
              <a:rPr lang="en-GB" dirty="0" smtClean="0"/>
              <a:t>hours/minute of new video</a:t>
            </a:r>
          </a:p>
          <a:p>
            <a:r>
              <a:rPr lang="en-GB" b="1" dirty="0" smtClean="0"/>
              <a:t>Facebook</a:t>
            </a:r>
            <a:r>
              <a:rPr lang="en-GB" dirty="0" smtClean="0"/>
              <a:t>: </a:t>
            </a:r>
            <a:r>
              <a:rPr lang="en-GB" dirty="0" smtClean="0"/>
              <a:t>95</a:t>
            </a:r>
            <a:r>
              <a:rPr lang="en-GB" dirty="0" smtClean="0"/>
              <a:t>0 </a:t>
            </a:r>
            <a:r>
              <a:rPr lang="en-GB" dirty="0" smtClean="0"/>
              <a:t>million+ users</a:t>
            </a:r>
          </a:p>
          <a:p>
            <a:r>
              <a:rPr lang="en-GB" b="1" dirty="0" smtClean="0"/>
              <a:t>Twitter</a:t>
            </a:r>
            <a:r>
              <a:rPr lang="en-GB" dirty="0" smtClean="0"/>
              <a:t>: </a:t>
            </a:r>
            <a:r>
              <a:rPr lang="en-GB" dirty="0" smtClean="0"/>
              <a:t>4</a:t>
            </a:r>
            <a:r>
              <a:rPr lang="en-GB" dirty="0" smtClean="0"/>
              <a:t>00+ </a:t>
            </a:r>
            <a:r>
              <a:rPr lang="en-GB" dirty="0" smtClean="0"/>
              <a:t>million tweets/day</a:t>
            </a:r>
          </a:p>
          <a:p>
            <a:r>
              <a:rPr lang="en-GB" b="1" dirty="0" smtClean="0"/>
              <a:t>Shopping</a:t>
            </a:r>
            <a:r>
              <a:rPr lang="en-GB" dirty="0" smtClean="0"/>
              <a:t>:</a:t>
            </a:r>
          </a:p>
          <a:p>
            <a:pPr marL="457200" lvl="1" indent="0">
              <a:buNone/>
            </a:pPr>
            <a:r>
              <a:rPr lang="en-GB" dirty="0" smtClean="0"/>
              <a:t>[1994]: 500K unique consumer goods sold in U.S.</a:t>
            </a:r>
          </a:p>
          <a:p>
            <a:pPr marL="457200" lvl="1" indent="0">
              <a:buNone/>
            </a:pPr>
            <a:r>
              <a:rPr lang="en-GB" dirty="0" smtClean="0"/>
              <a:t>[2010]: Amazon alone offered 24 million.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Personalization is </a:t>
            </a:r>
            <a:r>
              <a:rPr lang="en-US" sz="4400" b="1" dirty="0" smtClean="0"/>
              <a:t>invaluable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860060" y="5791200"/>
            <a:ext cx="5423881" cy="584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3200" b="1" dirty="0"/>
              <a:t>K</a:t>
            </a:r>
            <a:r>
              <a:rPr lang="en-GB" sz="3200" b="1" dirty="0" smtClean="0"/>
              <a:t>eyword search is not enough.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3369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160290" y="2780928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60290" y="371703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60290" y="5061537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bg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281" y="5096051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19854" y="22048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γ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52778" y="22048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γ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6" idx="5"/>
            <a:endCxn id="9" idx="1"/>
          </p:cNvCxnSpPr>
          <p:nvPr/>
        </p:nvCxnSpPr>
        <p:spPr>
          <a:xfrm>
            <a:off x="2774917" y="3395555"/>
            <a:ext cx="1070817" cy="1805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5"/>
            <a:endCxn id="9" idx="2"/>
          </p:cNvCxnSpPr>
          <p:nvPr/>
        </p:nvCxnSpPr>
        <p:spPr>
          <a:xfrm>
            <a:off x="2774917" y="4331659"/>
            <a:ext cx="965364" cy="11244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>
            <a:off x="2880370" y="5421577"/>
            <a:ext cx="859911" cy="345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4100321" y="4149080"/>
            <a:ext cx="0" cy="946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4"/>
            <a:endCxn id="11" idx="1"/>
          </p:cNvCxnSpPr>
          <p:nvPr/>
        </p:nvCxnSpPr>
        <p:spPr>
          <a:xfrm>
            <a:off x="5579894" y="2924944"/>
            <a:ext cx="358257" cy="6095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4"/>
            <a:endCxn id="11" idx="7"/>
          </p:cNvCxnSpPr>
          <p:nvPr/>
        </p:nvCxnSpPr>
        <p:spPr>
          <a:xfrm flipH="1">
            <a:off x="6447325" y="2924944"/>
            <a:ext cx="465493" cy="6095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64146" y="4331659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4146" y="4958888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28" idx="3"/>
            <a:endCxn id="7" idx="3"/>
          </p:cNvCxnSpPr>
          <p:nvPr/>
        </p:nvCxnSpPr>
        <p:spPr>
          <a:xfrm flipV="1">
            <a:off x="1371016" y="4331659"/>
            <a:ext cx="894727" cy="2308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1371016" y="4562492"/>
            <a:ext cx="894727" cy="604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3"/>
            <a:endCxn id="7" idx="3"/>
          </p:cNvCxnSpPr>
          <p:nvPr/>
        </p:nvCxnSpPr>
        <p:spPr>
          <a:xfrm flipV="1">
            <a:off x="1371016" y="4331659"/>
            <a:ext cx="894727" cy="8580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8" idx="1"/>
          </p:cNvCxnSpPr>
          <p:nvPr/>
        </p:nvCxnSpPr>
        <p:spPr>
          <a:xfrm flipV="1">
            <a:off x="1371016" y="5166990"/>
            <a:ext cx="894727" cy="227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035801" y="836711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53023" y="836711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9994" y="836712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47216" y="836712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6" name="Straight Arrow Connector 45"/>
          <p:cNvCxnSpPr>
            <a:stCxn id="38" idx="2"/>
            <a:endCxn id="12" idx="0"/>
          </p:cNvCxnSpPr>
          <p:nvPr/>
        </p:nvCxnSpPr>
        <p:spPr>
          <a:xfrm>
            <a:off x="5277213" y="1298376"/>
            <a:ext cx="302681" cy="9064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2"/>
            <a:endCxn id="12" idx="0"/>
          </p:cNvCxnSpPr>
          <p:nvPr/>
        </p:nvCxnSpPr>
        <p:spPr>
          <a:xfrm flipH="1">
            <a:off x="5579894" y="1298376"/>
            <a:ext cx="312137" cy="9064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2"/>
            <a:endCxn id="13" idx="0"/>
          </p:cNvCxnSpPr>
          <p:nvPr/>
        </p:nvCxnSpPr>
        <p:spPr>
          <a:xfrm>
            <a:off x="6671406" y="1298377"/>
            <a:ext cx="241412" cy="9064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13" idx="0"/>
          </p:cNvCxnSpPr>
          <p:nvPr/>
        </p:nvCxnSpPr>
        <p:spPr>
          <a:xfrm flipH="1">
            <a:off x="6912818" y="1298377"/>
            <a:ext cx="373406" cy="9064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Rounded Rectangular Callout 54"/>
          <p:cNvSpPr/>
          <p:nvPr/>
        </p:nvSpPr>
        <p:spPr>
          <a:xfrm>
            <a:off x="1219200" y="1676400"/>
            <a:ext cx="3296412" cy="955654"/>
          </a:xfrm>
          <a:prstGeom prst="wedgeRoundRectCallout">
            <a:avLst>
              <a:gd name="adj1" fmla="val 73645"/>
              <a:gd name="adj2" fmla="val 4270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Beta prior to encode </a:t>
            </a:r>
            <a:r>
              <a:rPr lang="en-GB" sz="2400" b="1" dirty="0" smtClean="0"/>
              <a:t>low recall</a:t>
            </a:r>
            <a:r>
              <a:rPr lang="en-GB" sz="2400" dirty="0" smtClean="0"/>
              <a:t> (e.g., 10%)</a:t>
            </a:r>
          </a:p>
        </p:txBody>
      </p:sp>
      <p:sp>
        <p:nvSpPr>
          <p:cNvPr id="56" name="Rounded Rectangular Callout 55"/>
          <p:cNvSpPr/>
          <p:nvPr/>
        </p:nvSpPr>
        <p:spPr>
          <a:xfrm>
            <a:off x="6131038" y="4278290"/>
            <a:ext cx="2922559" cy="1339757"/>
          </a:xfrm>
          <a:prstGeom prst="wedgeRoundRectCallout">
            <a:avLst>
              <a:gd name="adj1" fmla="val -26459"/>
              <a:gd name="adj2" fmla="val -15183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Beta prior to encode </a:t>
            </a:r>
            <a:r>
              <a:rPr lang="en-GB" sz="2400" b="1" dirty="0" smtClean="0"/>
              <a:t>high precision </a:t>
            </a:r>
          </a:p>
          <a:p>
            <a:pPr algn="ctr"/>
            <a:r>
              <a:rPr lang="en-GB" sz="2400" dirty="0" smtClean="0"/>
              <a:t>(e.g., 99.9%)</a:t>
            </a:r>
          </a:p>
        </p:txBody>
      </p:sp>
    </p:spTree>
    <p:extLst>
      <p:ext uri="{BB962C8B-B14F-4D97-AF65-F5344CB8AC3E}">
        <p14:creationId xmlns:p14="http://schemas.microsoft.com/office/powerpoint/2010/main" val="21493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60290" y="155679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η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60290" y="2780928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60290" y="371703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60290" y="5061537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bg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281" y="5096051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19854" y="22048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γ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52778" y="22048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γ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40281" y="22048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5" idx="4"/>
            <a:endCxn id="6" idx="0"/>
          </p:cNvCxnSpPr>
          <p:nvPr/>
        </p:nvCxnSpPr>
        <p:spPr>
          <a:xfrm>
            <a:off x="2520330" y="2276872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  <a:endCxn id="9" idx="1"/>
          </p:cNvCxnSpPr>
          <p:nvPr/>
        </p:nvCxnSpPr>
        <p:spPr>
          <a:xfrm>
            <a:off x="2774917" y="3395555"/>
            <a:ext cx="1070817" cy="1805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5"/>
            <a:endCxn id="9" idx="2"/>
          </p:cNvCxnSpPr>
          <p:nvPr/>
        </p:nvCxnSpPr>
        <p:spPr>
          <a:xfrm>
            <a:off x="2774917" y="4331659"/>
            <a:ext cx="965364" cy="11244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>
            <a:off x="2880370" y="5421577"/>
            <a:ext cx="859911" cy="345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4100321" y="4149080"/>
            <a:ext cx="0" cy="946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4"/>
            <a:endCxn id="10" idx="0"/>
          </p:cNvCxnSpPr>
          <p:nvPr/>
        </p:nvCxnSpPr>
        <p:spPr>
          <a:xfrm>
            <a:off x="4100321" y="2924944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4"/>
            <a:endCxn id="11" idx="1"/>
          </p:cNvCxnSpPr>
          <p:nvPr/>
        </p:nvCxnSpPr>
        <p:spPr>
          <a:xfrm>
            <a:off x="5579894" y="2924944"/>
            <a:ext cx="358257" cy="6095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4"/>
            <a:endCxn id="11" idx="7"/>
          </p:cNvCxnSpPr>
          <p:nvPr/>
        </p:nvCxnSpPr>
        <p:spPr>
          <a:xfrm flipH="1">
            <a:off x="6447325" y="2924944"/>
            <a:ext cx="465493" cy="6095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64146" y="4331659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4146" y="4958888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28" idx="3"/>
            <a:endCxn id="7" idx="3"/>
          </p:cNvCxnSpPr>
          <p:nvPr/>
        </p:nvCxnSpPr>
        <p:spPr>
          <a:xfrm flipV="1">
            <a:off x="1371016" y="4331659"/>
            <a:ext cx="894727" cy="2308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1371016" y="4562492"/>
            <a:ext cx="894727" cy="604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3"/>
            <a:endCxn id="7" idx="3"/>
          </p:cNvCxnSpPr>
          <p:nvPr/>
        </p:nvCxnSpPr>
        <p:spPr>
          <a:xfrm flipV="1">
            <a:off x="1371016" y="4331659"/>
            <a:ext cx="894727" cy="8580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8" idx="1"/>
          </p:cNvCxnSpPr>
          <p:nvPr/>
        </p:nvCxnSpPr>
        <p:spPr>
          <a:xfrm flipV="1">
            <a:off x="1371016" y="5166990"/>
            <a:ext cx="894727" cy="227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47124" y="836712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η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64346" y="836712"/>
            <a:ext cx="468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η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02104" y="836710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9326" y="83671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35801" y="836711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53023" y="836711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9994" y="836712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47216" y="836712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>
            <a:stCxn id="34" idx="2"/>
            <a:endCxn id="5" idx="0"/>
          </p:cNvCxnSpPr>
          <p:nvPr/>
        </p:nvCxnSpPr>
        <p:spPr>
          <a:xfrm>
            <a:off x="2283727" y="1298377"/>
            <a:ext cx="236603" cy="2584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2"/>
            <a:endCxn id="5" idx="0"/>
          </p:cNvCxnSpPr>
          <p:nvPr/>
        </p:nvCxnSpPr>
        <p:spPr>
          <a:xfrm flipH="1">
            <a:off x="2520330" y="1298377"/>
            <a:ext cx="378215" cy="2584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2"/>
            <a:endCxn id="14" idx="0"/>
          </p:cNvCxnSpPr>
          <p:nvPr/>
        </p:nvCxnSpPr>
        <p:spPr>
          <a:xfrm>
            <a:off x="3759547" y="1298375"/>
            <a:ext cx="340774" cy="9064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2"/>
            <a:endCxn id="14" idx="0"/>
          </p:cNvCxnSpPr>
          <p:nvPr/>
        </p:nvCxnSpPr>
        <p:spPr>
          <a:xfrm flipH="1">
            <a:off x="4100321" y="1298375"/>
            <a:ext cx="274043" cy="9064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2"/>
            <a:endCxn id="12" idx="0"/>
          </p:cNvCxnSpPr>
          <p:nvPr/>
        </p:nvCxnSpPr>
        <p:spPr>
          <a:xfrm>
            <a:off x="5277213" y="1298376"/>
            <a:ext cx="302681" cy="9064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2"/>
            <a:endCxn id="12" idx="0"/>
          </p:cNvCxnSpPr>
          <p:nvPr/>
        </p:nvCxnSpPr>
        <p:spPr>
          <a:xfrm flipH="1">
            <a:off x="5579894" y="1298376"/>
            <a:ext cx="312137" cy="9064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2"/>
            <a:endCxn id="13" idx="0"/>
          </p:cNvCxnSpPr>
          <p:nvPr/>
        </p:nvCxnSpPr>
        <p:spPr>
          <a:xfrm>
            <a:off x="6671406" y="1298377"/>
            <a:ext cx="241412" cy="9064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13" idx="0"/>
          </p:cNvCxnSpPr>
          <p:nvPr/>
        </p:nvCxnSpPr>
        <p:spPr>
          <a:xfrm flipH="1">
            <a:off x="6912818" y="1298377"/>
            <a:ext cx="373406" cy="9064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1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68773"/>
          </a:xfrm>
        </p:spPr>
        <p:txBody>
          <a:bodyPr/>
          <a:lstStyle/>
          <a:p>
            <a:r>
              <a:rPr lang="en-GB" dirty="0" smtClean="0"/>
              <a:t>Collapsed </a:t>
            </a:r>
            <a:r>
              <a:rPr lang="en-GB" dirty="0" smtClean="0"/>
              <a:t>Gibbs sampler (with MH steps)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Inference</a:t>
            </a:r>
            <a:endParaRPr lang="en-US" sz="4400" dirty="0"/>
          </a:p>
        </p:txBody>
      </p:sp>
      <p:sp>
        <p:nvSpPr>
          <p:cNvPr id="13" name="Oval 12"/>
          <p:cNvSpPr/>
          <p:nvPr/>
        </p:nvSpPr>
        <p:spPr>
          <a:xfrm>
            <a:off x="2160290" y="2780928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0290" y="371703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60290" y="5061537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bg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1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60290" y="155679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η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60290" y="2780928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60290" y="371703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60290" y="5061537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bg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281" y="5096051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19854" y="22048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γ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52778" y="22048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γ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40281" y="22048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5" idx="4"/>
            <a:endCxn id="6" idx="0"/>
          </p:cNvCxnSpPr>
          <p:nvPr/>
        </p:nvCxnSpPr>
        <p:spPr>
          <a:xfrm>
            <a:off x="2520330" y="2276872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  <a:endCxn id="9" idx="1"/>
          </p:cNvCxnSpPr>
          <p:nvPr/>
        </p:nvCxnSpPr>
        <p:spPr>
          <a:xfrm>
            <a:off x="2774917" y="3395555"/>
            <a:ext cx="1070817" cy="1805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5"/>
            <a:endCxn id="9" idx="2"/>
          </p:cNvCxnSpPr>
          <p:nvPr/>
        </p:nvCxnSpPr>
        <p:spPr>
          <a:xfrm>
            <a:off x="2774917" y="4331659"/>
            <a:ext cx="965364" cy="11244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>
            <a:off x="2880370" y="5421577"/>
            <a:ext cx="859911" cy="345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4100321" y="4149080"/>
            <a:ext cx="0" cy="946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4"/>
            <a:endCxn id="10" idx="0"/>
          </p:cNvCxnSpPr>
          <p:nvPr/>
        </p:nvCxnSpPr>
        <p:spPr>
          <a:xfrm>
            <a:off x="4100321" y="2924944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4"/>
            <a:endCxn id="11" idx="1"/>
          </p:cNvCxnSpPr>
          <p:nvPr/>
        </p:nvCxnSpPr>
        <p:spPr>
          <a:xfrm>
            <a:off x="5579894" y="2924944"/>
            <a:ext cx="358257" cy="6095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4"/>
            <a:endCxn id="11" idx="7"/>
          </p:cNvCxnSpPr>
          <p:nvPr/>
        </p:nvCxnSpPr>
        <p:spPr>
          <a:xfrm flipH="1">
            <a:off x="6447325" y="2924944"/>
            <a:ext cx="465493" cy="6095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64146" y="4331659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4146" y="4958888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28" idx="3"/>
            <a:endCxn id="7" idx="3"/>
          </p:cNvCxnSpPr>
          <p:nvPr/>
        </p:nvCxnSpPr>
        <p:spPr>
          <a:xfrm flipV="1">
            <a:off x="1371016" y="4331659"/>
            <a:ext cx="894727" cy="2308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1371016" y="4562492"/>
            <a:ext cx="894727" cy="604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3"/>
            <a:endCxn id="7" idx="3"/>
          </p:cNvCxnSpPr>
          <p:nvPr/>
        </p:nvCxnSpPr>
        <p:spPr>
          <a:xfrm flipV="1">
            <a:off x="1371016" y="4331659"/>
            <a:ext cx="894727" cy="8580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8" idx="1"/>
          </p:cNvCxnSpPr>
          <p:nvPr/>
        </p:nvCxnSpPr>
        <p:spPr>
          <a:xfrm flipV="1">
            <a:off x="1371016" y="5166990"/>
            <a:ext cx="894727" cy="227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47124" y="836712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η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64346" y="836712"/>
            <a:ext cx="468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η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02104" y="836710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9326" y="83671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35801" y="836711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53023" y="836711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9994" y="836712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47216" y="836712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>
            <a:stCxn id="34" idx="2"/>
            <a:endCxn id="5" idx="0"/>
          </p:cNvCxnSpPr>
          <p:nvPr/>
        </p:nvCxnSpPr>
        <p:spPr>
          <a:xfrm>
            <a:off x="2283727" y="1298377"/>
            <a:ext cx="236603" cy="2584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2"/>
            <a:endCxn id="5" idx="0"/>
          </p:cNvCxnSpPr>
          <p:nvPr/>
        </p:nvCxnSpPr>
        <p:spPr>
          <a:xfrm flipH="1">
            <a:off x="2520330" y="1298377"/>
            <a:ext cx="378215" cy="2584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2"/>
            <a:endCxn id="14" idx="0"/>
          </p:cNvCxnSpPr>
          <p:nvPr/>
        </p:nvCxnSpPr>
        <p:spPr>
          <a:xfrm>
            <a:off x="3759547" y="1298375"/>
            <a:ext cx="340774" cy="9064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2"/>
            <a:endCxn id="14" idx="0"/>
          </p:cNvCxnSpPr>
          <p:nvPr/>
        </p:nvCxnSpPr>
        <p:spPr>
          <a:xfrm flipH="1">
            <a:off x="4100321" y="1298375"/>
            <a:ext cx="274043" cy="9064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2"/>
            <a:endCxn id="12" idx="0"/>
          </p:cNvCxnSpPr>
          <p:nvPr/>
        </p:nvCxnSpPr>
        <p:spPr>
          <a:xfrm>
            <a:off x="5277213" y="1298376"/>
            <a:ext cx="302681" cy="9064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2"/>
            <a:endCxn id="12" idx="0"/>
          </p:cNvCxnSpPr>
          <p:nvPr/>
        </p:nvCxnSpPr>
        <p:spPr>
          <a:xfrm flipH="1">
            <a:off x="5579894" y="1298376"/>
            <a:ext cx="312137" cy="9064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2"/>
            <a:endCxn id="13" idx="0"/>
          </p:cNvCxnSpPr>
          <p:nvPr/>
        </p:nvCxnSpPr>
        <p:spPr>
          <a:xfrm>
            <a:off x="6671406" y="1298377"/>
            <a:ext cx="241412" cy="9064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13" idx="0"/>
          </p:cNvCxnSpPr>
          <p:nvPr/>
        </p:nvCxnSpPr>
        <p:spPr>
          <a:xfrm flipH="1">
            <a:off x="6912818" y="1298377"/>
            <a:ext cx="373406" cy="9064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914900" y="4191000"/>
            <a:ext cx="35433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 smtClean="0"/>
              <a:t>You behave like a</a:t>
            </a:r>
          </a:p>
          <a:p>
            <a:endParaRPr lang="en-GB" sz="2000" b="1" dirty="0"/>
          </a:p>
          <a:p>
            <a:endParaRPr lang="en-GB" sz="2000" b="1" dirty="0" smtClean="0"/>
          </a:p>
          <a:p>
            <a:endParaRPr lang="en-GB" sz="2000" b="1" dirty="0"/>
          </a:p>
          <a:p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       vegan	hipster.</a:t>
            </a:r>
            <a:endParaRPr lang="en-GB" sz="2000" b="1" dirty="0"/>
          </a:p>
        </p:txBody>
      </p:sp>
      <p:pic>
        <p:nvPicPr>
          <p:cNvPr id="63" name="Picture 2" descr="http://www.animalsuffering.com/resources/photos/images/Vegan-logo-sign-icon-ava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74122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image.spreadshirt.net/image-server/image/composition/15596742/view/1/producttypecolor/1/type/png/width/378/height/378/wit-nerdy-glasses-t-shirts_de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741222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/>
          <p:cNvCxnSpPr/>
          <p:nvPr/>
        </p:nvCxnSpPr>
        <p:spPr>
          <a:xfrm flipH="1">
            <a:off x="5121233" y="4665022"/>
            <a:ext cx="1485900" cy="1447801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5086351" y="4703122"/>
            <a:ext cx="1485900" cy="1447801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07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160290" y="155679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η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60290" y="2780928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s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60290" y="3717032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ij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60290" y="5061537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bg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40281" y="5096051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a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j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40281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b</a:t>
            </a:r>
            <a:r>
              <a:rPr lang="en-GB" sz="32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32698" y="3429000"/>
            <a:ext cx="720080" cy="720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λ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(u)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19854" y="22048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γ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52778" y="22048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γ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r>
              <a:rPr lang="en-GB" sz="2000" baseline="90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400" baseline="90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40281" y="220486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0" rtlCol="0" anchor="t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r>
              <a:rPr lang="en-GB" sz="3200" baseline="-250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i</a:t>
            </a:r>
            <a:endParaRPr lang="en-GB" sz="20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5" idx="4"/>
            <a:endCxn id="6" idx="0"/>
          </p:cNvCxnSpPr>
          <p:nvPr/>
        </p:nvCxnSpPr>
        <p:spPr>
          <a:xfrm>
            <a:off x="2520330" y="2276872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5"/>
            <a:endCxn id="9" idx="1"/>
          </p:cNvCxnSpPr>
          <p:nvPr/>
        </p:nvCxnSpPr>
        <p:spPr>
          <a:xfrm>
            <a:off x="2774917" y="3395555"/>
            <a:ext cx="1070817" cy="180594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5"/>
            <a:endCxn id="9" idx="2"/>
          </p:cNvCxnSpPr>
          <p:nvPr/>
        </p:nvCxnSpPr>
        <p:spPr>
          <a:xfrm>
            <a:off x="2774917" y="4331659"/>
            <a:ext cx="965364" cy="11244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>
            <a:off x="2880370" y="5421577"/>
            <a:ext cx="859911" cy="345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9" idx="0"/>
          </p:cNvCxnSpPr>
          <p:nvPr/>
        </p:nvCxnSpPr>
        <p:spPr>
          <a:xfrm>
            <a:off x="4100321" y="4149080"/>
            <a:ext cx="0" cy="94697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4"/>
            <a:endCxn id="10" idx="0"/>
          </p:cNvCxnSpPr>
          <p:nvPr/>
        </p:nvCxnSpPr>
        <p:spPr>
          <a:xfrm>
            <a:off x="4100321" y="2924944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6"/>
            <a:endCxn id="11" idx="2"/>
          </p:cNvCxnSpPr>
          <p:nvPr/>
        </p:nvCxnSpPr>
        <p:spPr>
          <a:xfrm>
            <a:off x="4460361" y="3789040"/>
            <a:ext cx="137233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4"/>
            <a:endCxn id="11" idx="1"/>
          </p:cNvCxnSpPr>
          <p:nvPr/>
        </p:nvCxnSpPr>
        <p:spPr>
          <a:xfrm>
            <a:off x="5579894" y="2924944"/>
            <a:ext cx="358257" cy="6095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4"/>
            <a:endCxn id="11" idx="7"/>
          </p:cNvCxnSpPr>
          <p:nvPr/>
        </p:nvCxnSpPr>
        <p:spPr>
          <a:xfrm flipH="1">
            <a:off x="6447325" y="2924944"/>
            <a:ext cx="465493" cy="6095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800250" y="1412776"/>
            <a:ext cx="5976664" cy="3397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52650" y="2528899"/>
            <a:ext cx="1409196" cy="209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497062" y="3274656"/>
            <a:ext cx="3631780" cy="296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3600450" y="4893875"/>
            <a:ext cx="1008112" cy="11994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864146" y="4331659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4146" y="4958888"/>
            <a:ext cx="506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φ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28" idx="3"/>
            <a:endCxn id="7" idx="3"/>
          </p:cNvCxnSpPr>
          <p:nvPr/>
        </p:nvCxnSpPr>
        <p:spPr>
          <a:xfrm flipV="1">
            <a:off x="1371016" y="4331659"/>
            <a:ext cx="894727" cy="23083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8" idx="1"/>
          </p:cNvCxnSpPr>
          <p:nvPr/>
        </p:nvCxnSpPr>
        <p:spPr>
          <a:xfrm>
            <a:off x="1371016" y="4562492"/>
            <a:ext cx="894727" cy="604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3"/>
            <a:endCxn id="7" idx="3"/>
          </p:cNvCxnSpPr>
          <p:nvPr/>
        </p:nvCxnSpPr>
        <p:spPr>
          <a:xfrm flipV="1">
            <a:off x="1371016" y="4331659"/>
            <a:ext cx="894727" cy="8580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8" idx="1"/>
          </p:cNvCxnSpPr>
          <p:nvPr/>
        </p:nvCxnSpPr>
        <p:spPr>
          <a:xfrm flipV="1">
            <a:off x="1371016" y="5166990"/>
            <a:ext cx="894727" cy="227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047124" y="836712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η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64346" y="836712"/>
            <a:ext cx="468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η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02104" y="836710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9326" y="83671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l-GR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ω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35801" y="836711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653023" y="836711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29994" y="836712"/>
            <a:ext cx="482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47216" y="836712"/>
            <a:ext cx="478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β</a:t>
            </a:r>
            <a:r>
              <a:rPr lang="en-GB" sz="2400" baseline="-25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F</a:t>
            </a:r>
            <a:endParaRPr lang="en-GB" sz="1600" baseline="-25000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>
            <a:stCxn id="34" idx="2"/>
            <a:endCxn id="5" idx="0"/>
          </p:cNvCxnSpPr>
          <p:nvPr/>
        </p:nvCxnSpPr>
        <p:spPr>
          <a:xfrm>
            <a:off x="2283727" y="1298377"/>
            <a:ext cx="236603" cy="2584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5" idx="2"/>
            <a:endCxn id="5" idx="0"/>
          </p:cNvCxnSpPr>
          <p:nvPr/>
        </p:nvCxnSpPr>
        <p:spPr>
          <a:xfrm flipH="1">
            <a:off x="2520330" y="1298377"/>
            <a:ext cx="378215" cy="2584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2"/>
            <a:endCxn id="14" idx="0"/>
          </p:cNvCxnSpPr>
          <p:nvPr/>
        </p:nvCxnSpPr>
        <p:spPr>
          <a:xfrm>
            <a:off x="3759547" y="1298375"/>
            <a:ext cx="340774" cy="9064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2"/>
            <a:endCxn id="14" idx="0"/>
          </p:cNvCxnSpPr>
          <p:nvPr/>
        </p:nvCxnSpPr>
        <p:spPr>
          <a:xfrm flipH="1">
            <a:off x="4100321" y="1298375"/>
            <a:ext cx="274043" cy="9064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2"/>
            <a:endCxn id="12" idx="0"/>
          </p:cNvCxnSpPr>
          <p:nvPr/>
        </p:nvCxnSpPr>
        <p:spPr>
          <a:xfrm>
            <a:off x="5277213" y="1298376"/>
            <a:ext cx="302681" cy="9064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2"/>
            <a:endCxn id="12" idx="0"/>
          </p:cNvCxnSpPr>
          <p:nvPr/>
        </p:nvCxnSpPr>
        <p:spPr>
          <a:xfrm flipH="1">
            <a:off x="5579894" y="1298376"/>
            <a:ext cx="312137" cy="9064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2"/>
            <a:endCxn id="13" idx="0"/>
          </p:cNvCxnSpPr>
          <p:nvPr/>
        </p:nvCxnSpPr>
        <p:spPr>
          <a:xfrm>
            <a:off x="6671406" y="1298377"/>
            <a:ext cx="241412" cy="9064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  <a:endCxn id="13" idx="0"/>
          </p:cNvCxnSpPr>
          <p:nvPr/>
        </p:nvCxnSpPr>
        <p:spPr>
          <a:xfrm flipH="1">
            <a:off x="6912818" y="1298377"/>
            <a:ext cx="373406" cy="9064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28503" y="5838968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08362" y="4376137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j=1…F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03350" y="5954796"/>
            <a:ext cx="689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u=1…N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38598" y="4512934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GB" sz="1200" dirty="0" smtClean="0">
                <a:latin typeface="Cambria Math" pitchFamily="18" charset="0"/>
                <a:ea typeface="Cambria Math" pitchFamily="18" charset="0"/>
              </a:rPr>
              <a:t>=1…B</a:t>
            </a:r>
            <a:endParaRPr lang="en-GB" sz="1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914900" y="4191000"/>
            <a:ext cx="3543300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 smtClean="0"/>
              <a:t>You behave like a</a:t>
            </a:r>
          </a:p>
          <a:p>
            <a:endParaRPr lang="en-GB" sz="2000" b="1" dirty="0"/>
          </a:p>
          <a:p>
            <a:endParaRPr lang="en-GB" sz="2000" b="1" dirty="0" smtClean="0"/>
          </a:p>
          <a:p>
            <a:endParaRPr lang="en-GB" sz="2000" b="1" dirty="0"/>
          </a:p>
          <a:p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       vegan	hipster.</a:t>
            </a:r>
            <a:endParaRPr lang="en-GB" sz="2000" b="1" dirty="0"/>
          </a:p>
        </p:txBody>
      </p:sp>
      <p:pic>
        <p:nvPicPr>
          <p:cNvPr id="63" name="Picture 2" descr="http://www.animalsuffering.com/resources/photos/images/Vegan-logo-sign-icon-ava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74122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image.spreadshirt.net/image-server/image/composition/15596742/view/1/producttypecolor/1/type/png/width/378/height/378/wit-nerdy-glasses-t-shirts_de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741222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/>
          <p:cNvCxnSpPr/>
          <p:nvPr/>
        </p:nvCxnSpPr>
        <p:spPr>
          <a:xfrm flipH="1">
            <a:off x="5121233" y="4665022"/>
            <a:ext cx="1485900" cy="1447801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5086351" y="4703122"/>
            <a:ext cx="1485900" cy="1447801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39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35</a:t>
            </a:fld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1000" y="2819400"/>
            <a:ext cx="8305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91440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289560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720" y="3200400"/>
            <a:ext cx="2247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Approach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94142" y="3200400"/>
            <a:ext cx="1568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Model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92282" y="3200400"/>
            <a:ext cx="2845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Experiments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Diamond 10"/>
          <p:cNvSpPr/>
          <p:nvPr/>
        </p:nvSpPr>
        <p:spPr>
          <a:xfrm>
            <a:off x="5161533" y="2667000"/>
            <a:ext cx="533400" cy="533400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mond 9"/>
          <p:cNvSpPr/>
          <p:nvPr/>
        </p:nvSpPr>
        <p:spPr>
          <a:xfrm>
            <a:off x="773368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3200400"/>
            <a:ext cx="2215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Summary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496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Start with 7 million Twitter users</a:t>
            </a:r>
          </a:p>
          <a:p>
            <a:r>
              <a:rPr lang="en-GB" dirty="0" smtClean="0"/>
              <a:t>Manually define 31 sample badges by specifying </a:t>
            </a:r>
            <a:r>
              <a:rPr lang="en-GB" dirty="0" smtClean="0"/>
              <a:t>labels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12" name="Picture 2" descr="http://scm-l3.technorati.com/10/09/04/17667/Apple-Fanboy-250x2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2" y="401547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bendigo2004.thecgf.com/library/images/cycling%20pictogr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15072"/>
            <a:ext cx="1145759" cy="114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3.bp.blogspot.com/_2BEjNunkOFM/SZ3kEfHOoPI/AAAAAAAABw4/aT3GLyMUn_s/s320/Track_Runner_Silhouet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58" y="3982137"/>
            <a:ext cx="1205642" cy="12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amera Black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75" y="3900772"/>
            <a:ext cx="1372404" cy="13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image.spreadshirt.net/image-server/image/composition/15596742/view/1/producttypecolor/1/type/png/width/378/height/378/wit-nerdy-glasses-t-shirts_de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41" y="3901174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yoursitecontrolpanel.com/sites/site1739/site_images/menu_vegetaria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949" y="3849528"/>
            <a:ext cx="1474893" cy="14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Bhspitmonkey Old School Game Controller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06" y="5565453"/>
            <a:ext cx="2113314" cy="92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us.cdn1.123rf.com/168nwm/volskinvols/volskinvols1103/volskinvols110300191/9098171-pixel-art-login-scre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83" y="5482694"/>
            <a:ext cx="1600200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://media.tumblr.com/tumblr_l1kfi0pEiW1qbrb3z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75" y="5513651"/>
            <a:ext cx="826770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http://www.cwu.edu/~draperk/apple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73" y="5463645"/>
            <a:ext cx="1264454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2.bp.blogspot.com/-prVPw2c-DV4/TfCJzAejd5I/AAAAAAAAAE8/ETlcrtQG6sw/s1600/632px-manchester_united_football_clubin_logo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40" y="5366150"/>
            <a:ext cx="1399316" cy="132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Data description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277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7747"/>
            <a:ext cx="8382000" cy="4435453"/>
          </a:xfrm>
        </p:spPr>
        <p:txBody>
          <a:bodyPr>
            <a:normAutofit/>
          </a:bodyPr>
          <a:lstStyle/>
          <a:p>
            <a:r>
              <a:rPr lang="en-GB" dirty="0" smtClean="0"/>
              <a:t>Start with 7 million Twitter users</a:t>
            </a:r>
          </a:p>
          <a:p>
            <a:r>
              <a:rPr lang="en-GB" dirty="0" smtClean="0"/>
              <a:t>Manually define 31 sample badges by specifying </a:t>
            </a:r>
            <a:r>
              <a:rPr lang="en-GB" dirty="0" smtClean="0"/>
              <a:t>labels</a:t>
            </a:r>
            <a:endParaRPr lang="en-GB" dirty="0" smtClean="0"/>
          </a:p>
          <a:p>
            <a:r>
              <a:rPr lang="en-GB" dirty="0" smtClean="0"/>
              <a:t>Gather 2</a:t>
            </a:r>
            <a:r>
              <a:rPr lang="en-GB" dirty="0" smtClean="0"/>
              <a:t> </a:t>
            </a:r>
            <a:r>
              <a:rPr lang="en-GB" dirty="0" smtClean="0"/>
              <a:t>million tweets </a:t>
            </a:r>
            <a:r>
              <a:rPr lang="en-GB" dirty="0" smtClean="0"/>
              <a:t>from August 2011</a:t>
            </a:r>
            <a:endParaRPr lang="en-GB" dirty="0" smtClean="0"/>
          </a:p>
          <a:p>
            <a:r>
              <a:rPr lang="en-GB" dirty="0" smtClean="0"/>
              <a:t>Recall: </a:t>
            </a:r>
            <a:r>
              <a:rPr lang="en-GB" dirty="0" smtClean="0"/>
              <a:t>actions </a:t>
            </a:r>
            <a:r>
              <a:rPr lang="en-GB" dirty="0" smtClean="0"/>
              <a:t>are </a:t>
            </a:r>
            <a:r>
              <a:rPr lang="en-GB" b="1" dirty="0" err="1" smtClean="0"/>
              <a:t>hashtags</a:t>
            </a:r>
            <a:r>
              <a:rPr lang="en-GB" dirty="0" smtClean="0"/>
              <a:t> </a:t>
            </a:r>
            <a:r>
              <a:rPr lang="en-GB" dirty="0" smtClean="0"/>
              <a:t>and </a:t>
            </a:r>
            <a:r>
              <a:rPr lang="en-GB" b="1" dirty="0" err="1" smtClean="0"/>
              <a:t>retweets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22" name="Rounded Rectangle 21"/>
          <p:cNvSpPr/>
          <p:nvPr/>
        </p:nvSpPr>
        <p:spPr>
          <a:xfrm>
            <a:off x="2133600" y="2438400"/>
            <a:ext cx="5181600" cy="32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400" dirty="0" smtClean="0"/>
              <a:t>Remove infrequent actions and inactive users, leaving us with:</a:t>
            </a:r>
          </a:p>
          <a:p>
            <a:pPr algn="ctr"/>
            <a:endParaRPr lang="en-GB" sz="2000" dirty="0"/>
          </a:p>
          <a:p>
            <a:pPr algn="ctr"/>
            <a:r>
              <a:rPr lang="en-GB" sz="4800" dirty="0" smtClean="0"/>
              <a:t>75,880 users</a:t>
            </a:r>
          </a:p>
          <a:p>
            <a:pPr algn="ctr"/>
            <a:r>
              <a:rPr lang="en-GB" sz="4800" dirty="0" smtClean="0"/>
              <a:t>32,030 actions</a:t>
            </a:r>
            <a:endParaRPr lang="en-GB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Data description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4452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38</a:t>
            </a:fld>
            <a:endParaRPr lang="en-GB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801575"/>
              </p:ext>
            </p:extLst>
          </p:nvPr>
        </p:nvGraphicFramePr>
        <p:xfrm>
          <a:off x="914400" y="2286000"/>
          <a:ext cx="7226847" cy="42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rc 5"/>
          <p:cNvSpPr/>
          <p:nvPr/>
        </p:nvSpPr>
        <p:spPr>
          <a:xfrm rot="12987478" flipH="1">
            <a:off x="3694705" y="1265955"/>
            <a:ext cx="936499" cy="2228573"/>
          </a:xfrm>
          <a:prstGeom prst="arc">
            <a:avLst>
              <a:gd name="adj1" fmla="val 16657508"/>
              <a:gd name="adj2" fmla="val 19947356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c 6"/>
          <p:cNvSpPr/>
          <p:nvPr/>
        </p:nvSpPr>
        <p:spPr>
          <a:xfrm rot="8612522">
            <a:off x="2094505" y="2269976"/>
            <a:ext cx="936499" cy="2228573"/>
          </a:xfrm>
          <a:prstGeom prst="arc">
            <a:avLst>
              <a:gd name="adj1" fmla="val 16657508"/>
              <a:gd name="adj2" fmla="val 19947356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114800" y="2362200"/>
            <a:ext cx="856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artist</a:t>
            </a:r>
            <a:endParaRPr lang="en-GB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560565" y="3348335"/>
            <a:ext cx="1944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photographer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086156" y="3962400"/>
            <a:ext cx="2457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country music fan</a:t>
            </a:r>
            <a:endParaRPr lang="en-GB" sz="2400" b="1" dirty="0"/>
          </a:p>
        </p:txBody>
      </p:sp>
      <p:sp>
        <p:nvSpPr>
          <p:cNvPr id="11" name="Arc 10"/>
          <p:cNvSpPr/>
          <p:nvPr/>
        </p:nvSpPr>
        <p:spPr>
          <a:xfrm rot="10953106" flipH="1">
            <a:off x="3838063" y="2377153"/>
            <a:ext cx="936499" cy="3950678"/>
          </a:xfrm>
          <a:prstGeom prst="arc">
            <a:avLst>
              <a:gd name="adj1" fmla="val 17020846"/>
              <a:gd name="adj2" fmla="val 20815178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744154" y="4558725"/>
            <a:ext cx="1647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book worm</a:t>
            </a:r>
            <a:endParaRPr lang="en-GB" sz="2400" b="1" dirty="0"/>
          </a:p>
        </p:txBody>
      </p:sp>
      <p:sp>
        <p:nvSpPr>
          <p:cNvPr id="13" name="Arc 12"/>
          <p:cNvSpPr/>
          <p:nvPr/>
        </p:nvSpPr>
        <p:spPr>
          <a:xfrm rot="12736020">
            <a:off x="5850482" y="3811702"/>
            <a:ext cx="936499" cy="2228573"/>
          </a:xfrm>
          <a:prstGeom prst="arc">
            <a:avLst>
              <a:gd name="adj1" fmla="val 16657508"/>
              <a:gd name="adj2" fmla="val 19947356"/>
            </a:avLst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Badge statistics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0852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2901" y="2875002"/>
            <a:ext cx="84581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/>
              <a:t>Can we learn badges?</a:t>
            </a:r>
            <a:endParaRPr lang="en-GB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39522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895600"/>
            <a:ext cx="8305800" cy="1981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Personalization is </a:t>
            </a:r>
            <a:r>
              <a:rPr lang="en-US" sz="4400" b="1" dirty="0" smtClean="0"/>
              <a:t>often wrong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314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29698" name="Picture 2" descr="C:\dev\babylon\Internship\Khalid\Results\fixedD\wordles5\vegetari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" y="2133600"/>
            <a:ext cx="7973538" cy="36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smtClean="0"/>
              <a:t>Vegetarian</a:t>
            </a:r>
            <a:r>
              <a:rPr lang="en-US" sz="4400" dirty="0" smtClean="0"/>
              <a:t> badge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002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smtClean="0"/>
              <a:t>Runner </a:t>
            </a:r>
            <a:r>
              <a:rPr lang="en-US" sz="4400" dirty="0" smtClean="0"/>
              <a:t>badge</a:t>
            </a:r>
            <a:endParaRPr lang="en-US" sz="4400" dirty="0"/>
          </a:p>
        </p:txBody>
      </p:sp>
      <p:pic>
        <p:nvPicPr>
          <p:cNvPr id="7" name="Picture 123" descr="ru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01" y="2438400"/>
            <a:ext cx="71545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11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31746" name="Picture 2" descr="C:\dev\babylon\Internship\Khalid\Results\fixedD\wordles5\hac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78" y="2171195"/>
            <a:ext cx="7859222" cy="362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smtClean="0"/>
              <a:t>Hacker</a:t>
            </a:r>
            <a:r>
              <a:rPr lang="en-US" sz="4400" dirty="0" smtClean="0"/>
              <a:t> badge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5352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43</a:t>
            </a:fld>
            <a:endParaRPr lang="en-GB"/>
          </a:p>
        </p:txBody>
      </p:sp>
      <p:pic>
        <p:nvPicPr>
          <p:cNvPr id="32770" name="Picture 2" descr="C:\dev\babylon\Internship\Khalid\Results\fixedD\wordles5\manchester uni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90279"/>
            <a:ext cx="7887801" cy="33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smtClean="0"/>
              <a:t>Manchester United </a:t>
            </a:r>
            <a:r>
              <a:rPr lang="en-US" sz="4400" dirty="0" smtClean="0"/>
              <a:t>badge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278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" y="287500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800" b="1" dirty="0" smtClean="0"/>
              <a:t>Do all badges look this good?</a:t>
            </a:r>
          </a:p>
          <a:p>
            <a:pPr algn="ctr"/>
            <a:endParaRPr lang="en-GB" sz="5800" b="1" dirty="0"/>
          </a:p>
          <a:p>
            <a:pPr algn="ctr"/>
            <a:r>
              <a:rPr lang="en-GB" sz="4600" b="1" dirty="0" smtClean="0"/>
              <a:t>No, but most do.</a:t>
            </a:r>
          </a:p>
        </p:txBody>
      </p:sp>
    </p:spTree>
    <p:extLst>
      <p:ext uri="{BB962C8B-B14F-4D97-AF65-F5344CB8AC3E}">
        <p14:creationId xmlns:p14="http://schemas.microsoft.com/office/powerpoint/2010/main" val="256848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45</a:t>
            </a:fld>
            <a:endParaRPr lang="en-GB" dirty="0"/>
          </a:p>
        </p:txBody>
      </p:sp>
      <p:pic>
        <p:nvPicPr>
          <p:cNvPr id="34818" name="Picture 2" descr="C:\dev\babylon\Internship\Khalid\Results\fixedD\wordles5\wine l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002117" cy="42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61477" y="5921514"/>
            <a:ext cx="2421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wine lover</a:t>
            </a:r>
            <a:endParaRPr lang="en-GB" sz="4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Over-generalized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4424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Overwhelmed</a:t>
            </a:r>
            <a:endParaRPr lang="en-US" sz="4400" dirty="0"/>
          </a:p>
        </p:txBody>
      </p:sp>
      <p:pic>
        <p:nvPicPr>
          <p:cNvPr id="6" name="Picture 54" descr="rubyonrai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4" y="2793590"/>
            <a:ext cx="7739132" cy="11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7735" y="5921514"/>
            <a:ext cx="3048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Ruby on Rails</a:t>
            </a:r>
            <a:endParaRPr lang="en-GB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40000" y="1451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2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47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2901" y="2367171"/>
            <a:ext cx="84581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 smtClean="0"/>
              <a:t>Can we just use the labels directly?</a:t>
            </a:r>
            <a:endParaRPr lang="en-GB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256848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48</a:t>
            </a:fld>
            <a:endParaRPr lang="en-GB"/>
          </a:p>
        </p:txBody>
      </p:sp>
      <p:pic>
        <p:nvPicPr>
          <p:cNvPr id="5" name="Picture 2" descr="C:\dev\babylon\Internship\Khalid\Results\fixedD\wordles0\apple fan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81345"/>
            <a:ext cx="8275148" cy="232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ev\babylon\Internship\Khalid\Results\fixedD\wordles5\apple fanbo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881438" cy="159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143000"/>
            <a:ext cx="6372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Inferred Apple </a:t>
            </a:r>
            <a:r>
              <a:rPr lang="en-GB" sz="4000" b="1" dirty="0" err="1" smtClean="0"/>
              <a:t>fanboy</a:t>
            </a:r>
            <a:r>
              <a:rPr lang="en-GB" sz="4000" b="1" dirty="0" smtClean="0"/>
              <a:t> badge</a:t>
            </a:r>
            <a:endParaRPr lang="en-GB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81000" y="3787914"/>
            <a:ext cx="64406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/>
              <a:t>Self-described Apple </a:t>
            </a:r>
            <a:r>
              <a:rPr lang="en-GB" sz="4000" b="1" dirty="0" err="1" smtClean="0"/>
              <a:t>fanboys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5239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7747"/>
            <a:ext cx="8534400" cy="4168773"/>
          </a:xfrm>
        </p:spPr>
        <p:txBody>
          <a:bodyPr>
            <a:normAutofit/>
          </a:bodyPr>
          <a:lstStyle/>
          <a:p>
            <a:r>
              <a:rPr lang="en-US" dirty="0" smtClean="0"/>
              <a:t>Compare to </a:t>
            </a:r>
            <a:r>
              <a:rPr lang="en-US" b="1" dirty="0" smtClean="0"/>
              <a:t>labeled LDA </a:t>
            </a:r>
            <a:r>
              <a:rPr lang="en-US" dirty="0" smtClean="0"/>
              <a:t>[</a:t>
            </a:r>
            <a:r>
              <a:rPr lang="en-US" dirty="0" err="1" smtClean="0"/>
              <a:t>Ramage</a:t>
            </a:r>
            <a:r>
              <a:rPr lang="en-US" dirty="0" smtClean="0"/>
              <a:t>+ 2009]</a:t>
            </a:r>
          </a:p>
          <a:p>
            <a:pPr lvl="1"/>
            <a:r>
              <a:rPr lang="en-US" dirty="0" smtClean="0"/>
              <a:t>LDA extension where each document is labeled with multiple tags</a:t>
            </a:r>
          </a:p>
          <a:p>
            <a:pPr lvl="1"/>
            <a:r>
              <a:rPr lang="en-US" dirty="0" smtClean="0"/>
              <a:t>One-to-one mapping between topics and tags</a:t>
            </a:r>
          </a:p>
          <a:p>
            <a:pPr lvl="1"/>
            <a:r>
              <a:rPr lang="en-US" dirty="0" smtClean="0"/>
              <a:t>Document explained only by topics associated with its tags</a:t>
            </a:r>
          </a:p>
          <a:p>
            <a:r>
              <a:rPr lang="en-US" dirty="0"/>
              <a:t>Hold out random 10% of </a:t>
            </a:r>
            <a:r>
              <a:rPr lang="en-US" dirty="0" smtClean="0"/>
              <a:t>labels, treat as ground truth, and try to predict them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49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Comparative Analysis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5953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228600"/>
            <a:ext cx="6362700" cy="1384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3800" y="60960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- J. </a:t>
            </a:r>
            <a:r>
              <a:rPr lang="en-GB" dirty="0" err="1" smtClean="0">
                <a:latin typeface="Book Antiqua" pitchFamily="18" charset="0"/>
              </a:rPr>
              <a:t>Zaslow</a:t>
            </a:r>
            <a:r>
              <a:rPr lang="en-GB" dirty="0">
                <a:latin typeface="Book Antiqua" pitchFamily="18" charset="0"/>
              </a:rPr>
              <a:t>, </a:t>
            </a:r>
            <a:r>
              <a:rPr lang="en-GB" dirty="0" smtClean="0">
                <a:latin typeface="Book Antiqua" pitchFamily="18" charset="0"/>
              </a:rPr>
              <a:t>November </a:t>
            </a:r>
            <a:r>
              <a:rPr lang="en-GB" dirty="0">
                <a:latin typeface="Book Antiqua" pitchFamily="18" charset="0"/>
              </a:rPr>
              <a:t>26, 2002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86000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4000" dirty="0" smtClean="0">
                <a:latin typeface="Book Antiqua" pitchFamily="18" charset="0"/>
              </a:rPr>
              <a:t>“Basil</a:t>
            </a:r>
            <a:r>
              <a:rPr lang="en-US" sz="4000" dirty="0" smtClean="0">
                <a:latin typeface="Book Antiqua" pitchFamily="18" charset="0"/>
              </a:rPr>
              <a:t>…</a:t>
            </a:r>
            <a:r>
              <a:rPr lang="en-GB" sz="4000" dirty="0" smtClean="0">
                <a:latin typeface="Book Antiqua" pitchFamily="18" charset="0"/>
              </a:rPr>
              <a:t>is </a:t>
            </a:r>
            <a:r>
              <a:rPr lang="en-GB" sz="4000" b="1" dirty="0">
                <a:latin typeface="Book Antiqua" pitchFamily="18" charset="0"/>
              </a:rPr>
              <a:t>not a neo-Nazi</a:t>
            </a:r>
            <a:r>
              <a:rPr lang="en-GB" sz="4000" dirty="0">
                <a:latin typeface="Book Antiqua" pitchFamily="18" charset="0"/>
              </a:rPr>
              <a:t>. </a:t>
            </a:r>
          </a:p>
          <a:p>
            <a:pPr marL="0" indent="0">
              <a:buNone/>
            </a:pPr>
            <a:r>
              <a:rPr lang="en-GB" sz="4000" dirty="0" smtClean="0">
                <a:latin typeface="Book Antiqua" pitchFamily="18" charset="0"/>
              </a:rPr>
              <a:t>Lukas</a:t>
            </a:r>
            <a:r>
              <a:rPr lang="en-US" sz="4000" dirty="0" smtClean="0">
                <a:latin typeface="Book Antiqua" pitchFamily="18" charset="0"/>
              </a:rPr>
              <a:t>…</a:t>
            </a:r>
            <a:r>
              <a:rPr lang="en-GB" sz="4000" dirty="0" smtClean="0">
                <a:latin typeface="Book Antiqua" pitchFamily="18" charset="0"/>
              </a:rPr>
              <a:t>is</a:t>
            </a:r>
            <a:r>
              <a:rPr lang="en-GB" sz="4000" b="1" dirty="0" smtClean="0">
                <a:latin typeface="Book Antiqua" pitchFamily="18" charset="0"/>
              </a:rPr>
              <a:t> </a:t>
            </a:r>
            <a:r>
              <a:rPr lang="en-GB" sz="4000" b="1" dirty="0">
                <a:latin typeface="Book Antiqua" pitchFamily="18" charset="0"/>
              </a:rPr>
              <a:t>not a shadowy stalker</a:t>
            </a:r>
            <a:r>
              <a:rPr lang="en-GB" sz="4000" dirty="0">
                <a:latin typeface="Book Antiqua" pitchFamily="18" charset="0"/>
              </a:rPr>
              <a:t>.</a:t>
            </a:r>
          </a:p>
          <a:p>
            <a:pPr marL="0" indent="0">
              <a:buNone/>
            </a:pPr>
            <a:r>
              <a:rPr lang="en-GB" sz="4000" dirty="0" smtClean="0">
                <a:latin typeface="Book Antiqua" pitchFamily="18" charset="0"/>
              </a:rPr>
              <a:t>David</a:t>
            </a:r>
            <a:r>
              <a:rPr lang="en-US" sz="4000" dirty="0" smtClean="0">
                <a:latin typeface="Book Antiqua" pitchFamily="18" charset="0"/>
              </a:rPr>
              <a:t>…</a:t>
            </a:r>
            <a:r>
              <a:rPr lang="en-GB" sz="4000" dirty="0" smtClean="0">
                <a:latin typeface="Book Antiqua" pitchFamily="18" charset="0"/>
              </a:rPr>
              <a:t>is </a:t>
            </a:r>
            <a:r>
              <a:rPr lang="en-GB" sz="4000" b="1" dirty="0">
                <a:latin typeface="Book Antiqua" pitchFamily="18" charset="0"/>
              </a:rPr>
              <a:t>not Korean</a:t>
            </a:r>
            <a:r>
              <a:rPr lang="en-GB" sz="4000" dirty="0" smtClean="0">
                <a:latin typeface="Book Antiqua" pitchFamily="18" charset="0"/>
              </a:rPr>
              <a:t>.</a:t>
            </a:r>
            <a:endParaRPr lang="en-GB" sz="4000" dirty="0"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9530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Book Antiqua" pitchFamily="18" charset="0"/>
              </a:rPr>
              <a:t>intent</a:t>
            </a:r>
            <a:r>
              <a:rPr lang="en-US" sz="4000" dirty="0" smtClean="0">
                <a:latin typeface="Book Antiqua" pitchFamily="18" charset="0"/>
              </a:rPr>
              <a:t> on giving them such labels.”</a:t>
            </a:r>
            <a:endParaRPr lang="en-GB" sz="4000" dirty="0">
              <a:latin typeface="Book Antiqua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4724400"/>
            <a:ext cx="714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667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50</a:t>
            </a:fld>
            <a:endParaRPr lang="en-GB"/>
          </a:p>
        </p:txBody>
      </p:sp>
      <p:pic>
        <p:nvPicPr>
          <p:cNvPr id="17" name="Picture 1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981200"/>
            <a:ext cx="4254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Rank of held-out labels </a:t>
            </a:r>
            <a:endParaRPr lang="en-US" sz="4400" dirty="0"/>
          </a:p>
        </p:txBody>
      </p:sp>
      <p:sp>
        <p:nvSpPr>
          <p:cNvPr id="20" name="Up Arrow 19"/>
          <p:cNvSpPr/>
          <p:nvPr/>
        </p:nvSpPr>
        <p:spPr>
          <a:xfrm>
            <a:off x="1752600" y="2743200"/>
            <a:ext cx="381000" cy="2743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919796" y="3773714"/>
            <a:ext cx="12332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better</a:t>
            </a:r>
            <a:endParaRPr lang="en-US" sz="3200" b="1" dirty="0"/>
          </a:p>
        </p:txBody>
      </p:sp>
      <p:sp>
        <p:nvSpPr>
          <p:cNvPr id="23" name="Arc 22"/>
          <p:cNvSpPr/>
          <p:nvPr/>
        </p:nvSpPr>
        <p:spPr>
          <a:xfrm rot="16200000">
            <a:off x="4608437" y="2325763"/>
            <a:ext cx="936499" cy="2228573"/>
          </a:xfrm>
          <a:prstGeom prst="arc">
            <a:avLst>
              <a:gd name="adj1" fmla="val 16657508"/>
              <a:gd name="adj2" fmla="val 2745675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50135" y="2590800"/>
            <a:ext cx="3042219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GB" sz="3200" dirty="0" smtClean="0"/>
              <a:t>Better predictive</a:t>
            </a:r>
          </a:p>
          <a:p>
            <a:pPr algn="ctr"/>
            <a:r>
              <a:rPr lang="en-GB" sz="3200" dirty="0" smtClean="0"/>
              <a:t>performance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228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51</a:t>
            </a:fld>
            <a:endParaRPr lang="en-GB"/>
          </a:p>
        </p:txBody>
      </p:sp>
      <p:pic>
        <p:nvPicPr>
          <p:cNvPr id="14" name="Picture 1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94" y="2133600"/>
            <a:ext cx="46974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>
            <a:off x="1752600" y="2743200"/>
            <a:ext cx="381000" cy="27432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919796" y="3773714"/>
            <a:ext cx="12332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better</a:t>
            </a:r>
            <a:endParaRPr lang="en-US" sz="32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3850" y="914400"/>
            <a:ext cx="84963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Better predictions for active users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4320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Sparse badges</a:t>
            </a:r>
            <a:endParaRPr lang="en-US" sz="4400" dirty="0"/>
          </a:p>
        </p:txBody>
      </p:sp>
      <p:pic>
        <p:nvPicPr>
          <p:cNvPr id="6" name="Picture 2" descr="C:\dev\babylon\Internship\Khalid\Results\fixedD\wordles5\apple fanbo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4" y="2216504"/>
            <a:ext cx="3881438" cy="159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1" descr="llda-applefanbo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46" y="1976121"/>
            <a:ext cx="3556000" cy="188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63"/>
          <p:cNvSpPr>
            <a:spLocks noChangeArrowheads="1"/>
          </p:cNvSpPr>
          <p:nvPr/>
        </p:nvSpPr>
        <p:spPr bwMode="auto">
          <a:xfrm>
            <a:off x="436882" y="3978275"/>
            <a:ext cx="416076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3400" dirty="0">
                <a:latin typeface="Calibri" charset="0"/>
                <a:cs typeface="Calibri" charset="0"/>
              </a:rPr>
              <a:t>Apple </a:t>
            </a:r>
            <a:r>
              <a:rPr lang="en-GB" sz="3400" dirty="0" err="1">
                <a:latin typeface="Calibri" charset="0"/>
                <a:cs typeface="Calibri" charset="0"/>
              </a:rPr>
              <a:t>fanboy</a:t>
            </a:r>
            <a:r>
              <a:rPr lang="en-GB" sz="3400" dirty="0">
                <a:latin typeface="Calibri" charset="0"/>
                <a:cs typeface="Calibri" charset="0"/>
              </a:rPr>
              <a:t> (badges)</a:t>
            </a:r>
          </a:p>
        </p:txBody>
      </p:sp>
      <p:sp>
        <p:nvSpPr>
          <p:cNvPr id="9" name="Rectangle 364"/>
          <p:cNvSpPr>
            <a:spLocks noChangeArrowheads="1"/>
          </p:cNvSpPr>
          <p:nvPr/>
        </p:nvSpPr>
        <p:spPr bwMode="auto">
          <a:xfrm>
            <a:off x="5034529" y="3978275"/>
            <a:ext cx="36725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3400">
                <a:solidFill>
                  <a:srgbClr val="000000"/>
                </a:solidFill>
                <a:latin typeface="Calibri" charset="0"/>
                <a:cs typeface="Calibri" charset="0"/>
              </a:rPr>
              <a:t>Apple fanboy (l-lda)</a:t>
            </a:r>
          </a:p>
        </p:txBody>
      </p:sp>
    </p:spTree>
    <p:extLst>
      <p:ext uri="{BB962C8B-B14F-4D97-AF65-F5344CB8AC3E}">
        <p14:creationId xmlns:p14="http://schemas.microsoft.com/office/powerpoint/2010/main" val="400505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53</a:t>
            </a:fld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1000" y="2819400"/>
            <a:ext cx="8305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91440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289560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720" y="3200400"/>
            <a:ext cx="22472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Approach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94142" y="3200400"/>
            <a:ext cx="15682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</a:rPr>
              <a:t>Model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92282" y="3200400"/>
            <a:ext cx="2845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</a:rPr>
              <a:t>Experiments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181600" y="2667000"/>
            <a:ext cx="533400" cy="533400"/>
          </a:xfrm>
          <a:prstGeom prst="diamond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0" y="3200400"/>
            <a:ext cx="2215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Summary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7772400" y="2667000"/>
            <a:ext cx="533400" cy="533400"/>
          </a:xfrm>
          <a:prstGeom prst="diamon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7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2901" y="990600"/>
            <a:ext cx="8458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/>
              <a:t>Leveraged how users </a:t>
            </a:r>
            <a:r>
              <a:rPr lang="en-GB" sz="7200" b="1" dirty="0" smtClean="0"/>
              <a:t>describe themselves</a:t>
            </a:r>
            <a:endParaRPr lang="en-GB" sz="72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57600"/>
            <a:ext cx="8839200" cy="3077800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03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2901" y="990600"/>
            <a:ext cx="8458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>
                <a:solidFill>
                  <a:srgbClr val="A6A6A6"/>
                </a:solidFill>
              </a:rPr>
              <a:t>Leveraged how users </a:t>
            </a:r>
            <a:r>
              <a:rPr lang="en-GB" sz="7200" b="1" dirty="0" smtClean="0">
                <a:solidFill>
                  <a:srgbClr val="A6A6A6"/>
                </a:solidFill>
              </a:rPr>
              <a:t>describe themselves </a:t>
            </a:r>
            <a:r>
              <a:rPr lang="en-GB" sz="7200" dirty="0" smtClean="0"/>
              <a:t>to build </a:t>
            </a:r>
            <a:r>
              <a:rPr lang="en-GB" sz="7200" b="1" dirty="0" smtClean="0"/>
              <a:t>interpretable </a:t>
            </a:r>
            <a:r>
              <a:rPr lang="en-GB" sz="7200" dirty="0" smtClean="0"/>
              <a:t>user features</a:t>
            </a:r>
            <a:endParaRPr lang="en-GB" sz="72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5524500" y="4343400"/>
            <a:ext cx="3543300" cy="2438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behave like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vegan	 hipster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http://www.animalsuffering.com/resources/photos/images/Vegan-logo-sign-icon-ava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89362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age.spreadshirt.net/image-server/image/composition/15596742/view/1/producttypecolor/1/type/png/width/378/height/378/wit-nerdy-glasses-t-shirts_de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1" y="4893622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25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2901" y="990600"/>
            <a:ext cx="84581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dirty="0" smtClean="0"/>
              <a:t>Empirically showed we can </a:t>
            </a:r>
            <a:r>
              <a:rPr lang="en-GB" sz="7200" b="1" dirty="0" smtClean="0"/>
              <a:t>infer</a:t>
            </a:r>
            <a:r>
              <a:rPr lang="en-GB" sz="7200" dirty="0" smtClean="0"/>
              <a:t> a user’s attributes from his </a:t>
            </a:r>
            <a:r>
              <a:rPr lang="en-GB" sz="7200" b="1" dirty="0" err="1" smtClean="0"/>
              <a:t>behavior</a:t>
            </a:r>
            <a:endParaRPr lang="en-GB" sz="7200" b="1" dirty="0" smtClean="0"/>
          </a:p>
        </p:txBody>
      </p:sp>
      <p:pic>
        <p:nvPicPr>
          <p:cNvPr id="5" name="Picture 1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280279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38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56064" y="2228672"/>
            <a:ext cx="4031873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5000" b="1" dirty="0"/>
              <a:t>谢谢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328350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What recourse do we have?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33" y="5029200"/>
            <a:ext cx="3636135" cy="106680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7563246">
            <a:off x="5338382" y="5671726"/>
            <a:ext cx="990600" cy="304800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2079" b="47977"/>
          <a:stretch/>
        </p:blipFill>
        <p:spPr>
          <a:xfrm>
            <a:off x="1790700" y="2614082"/>
            <a:ext cx="5562600" cy="1195918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7010400" y="3299882"/>
            <a:ext cx="990600" cy="304800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http://paidcontent.org/images/editorial/_original/amazon-logo-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74" y="3810000"/>
            <a:ext cx="129865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http://www.kdd.org/kdd2010/images/logo_Facebo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62" y="6172200"/>
            <a:ext cx="101487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228575" y="1828800"/>
            <a:ext cx="4686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Collaborative filtering</a:t>
            </a:r>
            <a:endParaRPr kumimoji="0" lang="en-GB" sz="4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70028" y="4245114"/>
            <a:ext cx="5003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Content-based filtering</a:t>
            </a:r>
            <a:endParaRPr kumimoji="0" lang="en-GB" sz="4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67400" y="6248400"/>
            <a:ext cx="3294892" cy="584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3200" b="1" dirty="0" smtClean="0"/>
              <a:t>Can we do better?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5952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/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6EB7-295C-4852-9B00-99BFD212F739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04800" y="914400"/>
            <a:ext cx="84581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 smtClean="0"/>
              <a:t>Most </a:t>
            </a:r>
            <a:r>
              <a:rPr lang="en-GB" sz="6600" b="1" dirty="0" smtClean="0"/>
              <a:t>vegans don’t label themselves as “vegan” on Twitter…</a:t>
            </a:r>
          </a:p>
          <a:p>
            <a:endParaRPr lang="en-GB" sz="2000" b="1" dirty="0" smtClean="0"/>
          </a:p>
          <a:p>
            <a:r>
              <a:rPr lang="en-GB" sz="5000" b="1" dirty="0" smtClean="0"/>
              <a:t>…but what about non-vegans?</a:t>
            </a:r>
            <a:endParaRPr lang="en-GB" sz="50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0" y="5181600"/>
            <a:ext cx="403860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3600" dirty="0" smtClean="0"/>
              <a:t>“I drink too much and hate vegans.”</a:t>
            </a:r>
            <a:endParaRPr lang="en-US" sz="3600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5105400"/>
            <a:ext cx="3629025" cy="1514475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92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905000" y="2297668"/>
            <a:ext cx="541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684213" algn="l"/>
              </a:tabLst>
            </a:pPr>
            <a:r>
              <a:rPr lang="en-GB" sz="4000" dirty="0" smtClean="0">
                <a:latin typeface="Book Antiqua" pitchFamily="18" charset="0"/>
              </a:rPr>
              <a:t>“there's </a:t>
            </a:r>
            <a:r>
              <a:rPr lang="en-GB" sz="4000" dirty="0">
                <a:latin typeface="Book Antiqua" pitchFamily="18" charset="0"/>
              </a:rPr>
              <a:t>just one </a:t>
            </a:r>
            <a:r>
              <a:rPr lang="en-GB" sz="4000" dirty="0" smtClean="0">
                <a:latin typeface="Book Antiqua" pitchFamily="18" charset="0"/>
              </a:rPr>
              <a:t>way 	to </a:t>
            </a:r>
            <a:r>
              <a:rPr lang="en-GB" sz="4000" dirty="0">
                <a:latin typeface="Book Antiqua" pitchFamily="18" charset="0"/>
              </a:rPr>
              <a:t>change its mind: </a:t>
            </a:r>
            <a:r>
              <a:rPr lang="en-GB" sz="4000" dirty="0" smtClean="0">
                <a:latin typeface="Book Antiqua" pitchFamily="18" charset="0"/>
              </a:rPr>
              <a:t>	</a:t>
            </a:r>
            <a:r>
              <a:rPr lang="en-GB" sz="4000" b="1" dirty="0" smtClean="0">
                <a:latin typeface="Book Antiqua" pitchFamily="18" charset="0"/>
              </a:rPr>
              <a:t>outfox </a:t>
            </a:r>
            <a:r>
              <a:rPr lang="en-GB" sz="4000" b="1" dirty="0">
                <a:latin typeface="Book Antiqua" pitchFamily="18" charset="0"/>
              </a:rPr>
              <a:t>it</a:t>
            </a:r>
            <a:r>
              <a:rPr lang="en-GB" sz="4000" dirty="0">
                <a:latin typeface="Book Antiqua" pitchFamily="18" charset="0"/>
              </a:rPr>
              <a:t>.”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4355068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latin typeface="Book Antiqua" pitchFamily="18" charset="0"/>
              </a:rPr>
              <a:t>- J. </a:t>
            </a:r>
            <a:r>
              <a:rPr lang="en-GB" dirty="0" err="1" smtClean="0">
                <a:latin typeface="Book Antiqua" pitchFamily="18" charset="0"/>
              </a:rPr>
              <a:t>Zaslow</a:t>
            </a:r>
            <a:r>
              <a:rPr lang="en-GB" dirty="0">
                <a:latin typeface="Book Antiqua" pitchFamily="18" charset="0"/>
              </a:rPr>
              <a:t>, </a:t>
            </a:r>
            <a:r>
              <a:rPr lang="en-GB" dirty="0" smtClean="0">
                <a:latin typeface="Book Antiqua" pitchFamily="18" charset="0"/>
              </a:rPr>
              <a:t>November </a:t>
            </a:r>
            <a:r>
              <a:rPr lang="en-GB" dirty="0">
                <a:latin typeface="Book Antiqua" pitchFamily="18" charset="0"/>
              </a:rPr>
              <a:t>26, 2002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What recourse do we have?</a:t>
            </a:r>
            <a:endParaRPr lang="en-US" sz="4400" dirty="0"/>
          </a:p>
        </p:txBody>
      </p:sp>
      <p:sp>
        <p:nvSpPr>
          <p:cNvPr id="16" name="Rectangle 15"/>
          <p:cNvSpPr/>
          <p:nvPr/>
        </p:nvSpPr>
        <p:spPr>
          <a:xfrm>
            <a:off x="2924554" y="5410200"/>
            <a:ext cx="3294892" cy="584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3200" b="1" dirty="0" smtClean="0"/>
              <a:t>Can we do better?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925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372100" y="3733800"/>
            <a:ext cx="3543300" cy="2438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behave like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vegan	 hipster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 descr="http://www.animalsuffering.com/resources/photos/images/Vegan-logo-sign-icon-ava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28402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age.spreadshirt.net/image-server/image/composition/15596742/view/1/producttypecolor/1/type/png/width/378/height/378/wit-nerdy-glasses-t-shirts_de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1" y="4284022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1905000" y="3581400"/>
            <a:ext cx="3271838" cy="565563"/>
          </a:xfrm>
          <a:prstGeom prst="wedgeRoundRectCallout">
            <a:avLst>
              <a:gd name="adj1" fmla="val 68429"/>
              <a:gd name="adj2" fmla="val 118751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Vegan? Really? Why?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4572000"/>
            <a:ext cx="38480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You: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weeted with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#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meatlessmonday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follow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@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WholeFoods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…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5600700" y="4267200"/>
            <a:ext cx="1485900" cy="1447801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565818" y="4305300"/>
            <a:ext cx="1485900" cy="1447801"/>
          </a:xfrm>
          <a:prstGeom prst="line">
            <a:avLst/>
          </a:prstGeom>
          <a:ln w="1270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We propose an alternative.</a:t>
            </a:r>
            <a:endParaRPr lang="en-US" sz="4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1828800"/>
            <a:ext cx="4953000" cy="1295400"/>
            <a:chOff x="2057400" y="1828800"/>
            <a:chExt cx="4953000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3274" t="36213" r="4464" b="37133"/>
            <a:stretch/>
          </p:blipFill>
          <p:spPr>
            <a:xfrm>
              <a:off x="2171700" y="1917700"/>
              <a:ext cx="2962275" cy="5542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09800" y="2374900"/>
              <a:ext cx="4597400" cy="6731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57400" y="1828800"/>
              <a:ext cx="4953000" cy="1295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10000"/>
                  </a:schemeClr>
                </a:gs>
                <a:gs pos="80000">
                  <a:schemeClr val="accent1">
                    <a:shade val="93000"/>
                    <a:satMod val="130000"/>
                    <a:alpha val="10000"/>
                  </a:schemeClr>
                </a:gs>
                <a:gs pos="100000">
                  <a:schemeClr val="accent1">
                    <a:shade val="94000"/>
                    <a:satMod val="135000"/>
                    <a:alpha val="1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5715000" y="1981200"/>
            <a:ext cx="3200400" cy="489363"/>
          </a:xfrm>
          <a:prstGeom prst="wedgeRoundRectCallout">
            <a:avLst>
              <a:gd name="adj1" fmla="val -74686"/>
              <a:gd name="adj2" fmla="val 69392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am I getting this?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5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 txBox="1">
            <a:spLocks/>
          </p:cNvSpPr>
          <p:nvPr/>
        </p:nvSpPr>
        <p:spPr>
          <a:xfrm>
            <a:off x="419100" y="914400"/>
            <a:ext cx="83058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 smtClean="0"/>
              <a:t>We propose an alternative.</a:t>
            </a:r>
            <a:endParaRPr lang="en-US" sz="4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1828800"/>
            <a:ext cx="4953000" cy="1295400"/>
            <a:chOff x="2057400" y="1828800"/>
            <a:chExt cx="4953000" cy="1295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274" t="36213" r="4464" b="37133"/>
            <a:stretch/>
          </p:blipFill>
          <p:spPr>
            <a:xfrm>
              <a:off x="2171700" y="1917700"/>
              <a:ext cx="2962275" cy="5542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2374900"/>
              <a:ext cx="4597400" cy="6731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57400" y="1828800"/>
              <a:ext cx="4953000" cy="1295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10000"/>
                  </a:schemeClr>
                </a:gs>
                <a:gs pos="80000">
                  <a:schemeClr val="accent1">
                    <a:shade val="93000"/>
                    <a:satMod val="130000"/>
                    <a:alpha val="10000"/>
                  </a:schemeClr>
                </a:gs>
                <a:gs pos="100000">
                  <a:schemeClr val="accent1">
                    <a:shade val="94000"/>
                    <a:satMod val="135000"/>
                    <a:alpha val="1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5715000" y="1981200"/>
            <a:ext cx="3200400" cy="489363"/>
          </a:xfrm>
          <a:prstGeom prst="wedgeRoundRectCallout">
            <a:avLst>
              <a:gd name="adj1" fmla="val -74686"/>
              <a:gd name="adj2" fmla="val 69392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 am I getting this?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72100" y="3733800"/>
            <a:ext cx="3543300" cy="2438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behave like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Brooklyn	 hipster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4" descr="http://image.spreadshirt.net/image-server/image/composition/15596742/view/1/producttypecolor/1/type/png/width/378/height/378/wit-nerdy-glasses-t-shirts_desig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21" y="4284022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laser.design.officelive.com/images/Brooklyn%20Bridge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 r="44361" b="8116"/>
          <a:stretch/>
        </p:blipFill>
        <p:spPr bwMode="auto">
          <a:xfrm>
            <a:off x="5715000" y="4267200"/>
            <a:ext cx="1251202" cy="13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3429000"/>
            <a:ext cx="563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Goal: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 smtClean="0">
                <a:solidFill>
                  <a:sysClr val="windowText" lastClr="000000"/>
                </a:solidFill>
              </a:rPr>
              <a:t>Achieve</a:t>
            </a:r>
            <a:r>
              <a:rPr lang="en-GB" sz="3600" b="1" kern="0" dirty="0" smtClean="0">
                <a:solidFill>
                  <a:sysClr val="windowText" lastClr="000000"/>
                </a:solidFill>
              </a:rPr>
              <a:t> transparency </a:t>
            </a:r>
            <a:r>
              <a:rPr lang="en-GB" sz="3600" kern="0" noProof="0" dirty="0" smtClean="0">
                <a:solidFill>
                  <a:sysClr val="windowText" lastClr="000000"/>
                </a:solidFill>
              </a:rPr>
              <a:t>via </a:t>
            </a:r>
            <a:r>
              <a:rPr lang="en-GB" sz="3600" b="1" kern="0" noProof="0" dirty="0" smtClean="0">
                <a:solidFill>
                  <a:sysClr val="windowText" lastClr="000000"/>
                </a:solidFill>
              </a:rPr>
              <a:t>interpretable</a:t>
            </a:r>
            <a:r>
              <a:rPr lang="en-GB" sz="3600" kern="0" noProof="0" dirty="0" smtClean="0">
                <a:solidFill>
                  <a:sysClr val="windowText" lastClr="000000"/>
                </a:solidFill>
              </a:rPr>
              <a:t> user features, learned from </a:t>
            </a:r>
            <a:r>
              <a:rPr lang="en-GB" sz="3600" b="1" kern="0" noProof="0" dirty="0" smtClean="0">
                <a:solidFill>
                  <a:sysClr val="windowText" lastClr="000000"/>
                </a:solidFill>
              </a:rPr>
              <a:t>user activity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667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372100" y="3733800"/>
            <a:ext cx="3543300" cy="2438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behave like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Brooklyn	 hipster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Picture 4" descr="http://image.spreadshirt.net/image-server/image/composition/15596742/view/1/producttypecolor/1/type/png/width/378/height/378/wit-nerdy-glasses-t-shirts_desig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21" y="4284022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laser.design.officelive.com/images/Brooklyn%20Bridge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8" r="44361" b="8116"/>
          <a:stretch/>
        </p:blipFill>
        <p:spPr bwMode="auto">
          <a:xfrm>
            <a:off x="5715000" y="4267200"/>
            <a:ext cx="1251202" cy="13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0" y="3429000"/>
            <a:ext cx="5638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Goal: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 smtClean="0">
                <a:solidFill>
                  <a:sysClr val="windowText" lastClr="000000"/>
                </a:solidFill>
              </a:rPr>
              <a:t>Achieve</a:t>
            </a:r>
            <a:r>
              <a:rPr lang="en-GB" sz="3600" b="1" kern="0" dirty="0" smtClean="0">
                <a:solidFill>
                  <a:sysClr val="windowText" lastClr="000000"/>
                </a:solidFill>
              </a:rPr>
              <a:t> transparency </a:t>
            </a:r>
            <a:r>
              <a:rPr lang="en-GB" sz="3600" kern="0" noProof="0" dirty="0" smtClean="0">
                <a:solidFill>
                  <a:sysClr val="windowText" lastClr="000000"/>
                </a:solidFill>
              </a:rPr>
              <a:t>via </a:t>
            </a:r>
            <a:r>
              <a:rPr lang="en-GB" sz="3600" b="1" kern="0" noProof="0" dirty="0" smtClean="0">
                <a:solidFill>
                  <a:sysClr val="windowText" lastClr="000000"/>
                </a:solidFill>
              </a:rPr>
              <a:t>interpretable</a:t>
            </a:r>
            <a:r>
              <a:rPr lang="en-GB" sz="3600" kern="0" noProof="0" dirty="0" smtClean="0">
                <a:solidFill>
                  <a:sysClr val="windowText" lastClr="000000"/>
                </a:solidFill>
              </a:rPr>
              <a:t> user features, learned from </a:t>
            </a:r>
            <a:r>
              <a:rPr lang="en-GB" sz="3600" b="1" kern="0" noProof="0" dirty="0" smtClean="0">
                <a:solidFill>
                  <a:sysClr val="windowText" lastClr="000000"/>
                </a:solidFill>
              </a:rPr>
              <a:t>user activity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1447800"/>
            <a:ext cx="36093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Badges</a:t>
            </a:r>
            <a:endParaRPr kumimoji="0" lang="en-GB" sz="9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rc 12"/>
          <p:cNvSpPr/>
          <p:nvPr/>
        </p:nvSpPr>
        <p:spPr>
          <a:xfrm rot="17224531" flipV="1">
            <a:off x="5001610" y="2175113"/>
            <a:ext cx="936499" cy="2228573"/>
          </a:xfrm>
          <a:prstGeom prst="arc">
            <a:avLst>
              <a:gd name="adj1" fmla="val 16657508"/>
              <a:gd name="adj2" fmla="val 2745675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88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SR_POTX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905FCA0AFF647AEEF0DE2BDFBEF04" ma:contentTypeVersion="0" ma:contentTypeDescription="Create a new document." ma:contentTypeScope="" ma:versionID="5acf7ef7bea23b9c0eba0339b54af54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DB318C4-3D33-4B4F-A5A9-84225CF381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1D374C-4757-48D2-B556-3D98978C818A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7FD7080-06A5-43EC-B513-DB8F8FF2A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13592</TotalTime>
  <Words>1380</Words>
  <Application>Microsoft Macintosh PowerPoint</Application>
  <PresentationFormat>On-screen Show (4:3)</PresentationFormat>
  <Paragraphs>456</Paragraphs>
  <Slides>59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MSR_POTX - white background</vt:lpstr>
      <vt:lpstr>Transparent User Models for Personalization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Query Language (PQL)</dc:title>
  <dc:creator>Jurgen Van Gael</dc:creator>
  <cp:lastModifiedBy>Khalid El-Arini</cp:lastModifiedBy>
  <cp:revision>987</cp:revision>
  <cp:lastPrinted>2010-06-09T12:26:50Z</cp:lastPrinted>
  <dcterms:created xsi:type="dcterms:W3CDTF">2006-08-16T00:00:00Z</dcterms:created>
  <dcterms:modified xsi:type="dcterms:W3CDTF">2012-08-14T01:49:04Z</dcterms:modified>
</cp:coreProperties>
</file>