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3" r:id="rId4"/>
    <p:sldId id="264" r:id="rId5"/>
    <p:sldId id="267" r:id="rId6"/>
    <p:sldId id="268" r:id="rId7"/>
    <p:sldId id="308" r:id="rId8"/>
    <p:sldId id="297" r:id="rId9"/>
    <p:sldId id="310" r:id="rId10"/>
    <p:sldId id="300" r:id="rId11"/>
    <p:sldId id="311" r:id="rId12"/>
    <p:sldId id="276" r:id="rId13"/>
    <p:sldId id="301" r:id="rId14"/>
    <p:sldId id="277" r:id="rId15"/>
    <p:sldId id="278" r:id="rId16"/>
    <p:sldId id="279" r:id="rId17"/>
    <p:sldId id="312" r:id="rId18"/>
    <p:sldId id="281" r:id="rId19"/>
    <p:sldId id="313" r:id="rId20"/>
    <p:sldId id="282" r:id="rId21"/>
    <p:sldId id="283" r:id="rId22"/>
    <p:sldId id="284" r:id="rId23"/>
    <p:sldId id="285" r:id="rId24"/>
    <p:sldId id="286" r:id="rId25"/>
    <p:sldId id="314" r:id="rId26"/>
    <p:sldId id="287" r:id="rId27"/>
    <p:sldId id="288" r:id="rId28"/>
    <p:sldId id="305" r:id="rId29"/>
    <p:sldId id="315" r:id="rId30"/>
    <p:sldId id="290" r:id="rId31"/>
    <p:sldId id="291" r:id="rId32"/>
    <p:sldId id="306" r:id="rId33"/>
    <p:sldId id="293" r:id="rId34"/>
    <p:sldId id="294" r:id="rId35"/>
    <p:sldId id="295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0453" autoAdjust="0"/>
  </p:normalViewPr>
  <p:slideViewPr>
    <p:cSldViewPr snapToGrid="0" snapToObjects="1">
      <p:cViewPr>
        <p:scale>
          <a:sx n="95" d="100"/>
          <a:sy n="95" d="100"/>
        </p:scale>
        <p:origin x="-203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DE0-E2B3-5641-8A41-80CB68155B0E}" type="datetimeFigureOut">
              <a:rPr lang="en-US" smtClean="0"/>
              <a:t>8/3/13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CBC4-27F9-5345-9AFC-4321DEDF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0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Spinn3r statistic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CBC4-27F9-5345-9AFC-4321DEDFC3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Animate</a:t>
            </a:r>
            <a:r>
              <a:rPr lang="en-US" baseline="0" dirty="0" smtClean="0"/>
              <a:t> the user in from the right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CBC4-27F9-5345-9AFC-4321DEDFC3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Animate</a:t>
            </a:r>
            <a:r>
              <a:rPr lang="en-US" baseline="0" dirty="0" smtClean="0"/>
              <a:t> the user in from the right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CBC4-27F9-5345-9AFC-4321DEDFC3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Animate</a:t>
            </a:r>
            <a:r>
              <a:rPr lang="en-US" baseline="0" dirty="0" smtClean="0"/>
              <a:t> the user in from the right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CBC4-27F9-5345-9AFC-4321DEDFC3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</a:p>
          <a:p>
            <a:r>
              <a:rPr lang="en-US" dirty="0" smtClean="0"/>
              <a:t>Soccer</a:t>
            </a:r>
          </a:p>
          <a:p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Biden</a:t>
            </a:r>
          </a:p>
          <a:p>
            <a:r>
              <a:rPr lang="en-US" dirty="0" smtClean="0"/>
              <a:t>tennis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0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</a:p>
          <a:p>
            <a:r>
              <a:rPr lang="en-US" dirty="0" smtClean="0"/>
              <a:t>Soccer</a:t>
            </a:r>
          </a:p>
          <a:p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Biden</a:t>
            </a:r>
          </a:p>
          <a:p>
            <a:r>
              <a:rPr lang="en-US" dirty="0" smtClean="0"/>
              <a:t>tennis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94CD-0983-40FB-8DC3-0ED9446DE2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0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5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368"/>
            <a:ext cx="8229600" cy="491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B09A-FDF4-FD43-84A7-992B1010FF39}" type="datetimeFigureOut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C0D9-03F5-2248-A3C6-FC410E50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8575"/>
            <a:ext cx="7772400" cy="1470025"/>
          </a:xfrm>
        </p:spPr>
        <p:txBody>
          <a:bodyPr/>
          <a:lstStyle/>
          <a:p>
            <a:r>
              <a:rPr lang="en-US" dirty="0" smtClean="0"/>
              <a:t>Representing Documents Through Their Readers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688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Khalid El-Arini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Min </a:t>
            </a:r>
            <a:r>
              <a:rPr lang="en-US" dirty="0" err="1" smtClean="0">
                <a:solidFill>
                  <a:schemeClr val="tx1"/>
                </a:solidFill>
              </a:rPr>
              <a:t>Xu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Emily B. Fox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Carlos </a:t>
            </a:r>
            <a:r>
              <a:rPr lang="en-US" dirty="0" err="1" smtClean="0">
                <a:solidFill>
                  <a:schemeClr val="tx1"/>
                </a:solidFill>
              </a:rPr>
              <a:t>Guestrin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95" y="5236148"/>
            <a:ext cx="2509133" cy="1234493"/>
          </a:xfrm>
          <a:prstGeom prst="rect">
            <a:avLst/>
          </a:prstGeom>
        </p:spPr>
      </p:pic>
      <p:pic>
        <p:nvPicPr>
          <p:cNvPr id="5" name="Picture 2" descr="C:\Users\kbe\Desktop\CMU_logo_horiz_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93" y="5658837"/>
            <a:ext cx="4940045" cy="444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00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1600201"/>
            <a:ext cx="7247467" cy="1193800"/>
          </a:xfrm>
          <a:ln w="38100" cmpd="sng">
            <a:solidFill>
              <a:srgbClr val="3366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document representation based on how readers publicly describe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7" y="122720"/>
            <a:ext cx="8839200" cy="3077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1530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147" y="4432300"/>
            <a:ext cx="6045200" cy="2425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576" y="1413042"/>
            <a:ext cx="914400" cy="609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81000"/>
            <a:ext cx="7620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From many such tweets, we learn that someone who identifies with</a:t>
            </a:r>
          </a:p>
          <a:p>
            <a:pPr algn="ctr"/>
            <a:r>
              <a:rPr lang="en-US" sz="6000" b="1" dirty="0" smtClean="0">
                <a:solidFill>
                  <a:srgbClr val="3366FF"/>
                </a:solidFill>
                <a:latin typeface="Cambria"/>
                <a:cs typeface="Cambria"/>
              </a:rPr>
              <a:t>music</a:t>
            </a:r>
            <a:endParaRPr lang="en-US" sz="3600" b="1" dirty="0">
              <a:solidFill>
                <a:srgbClr val="3366FF"/>
              </a:solidFill>
              <a:latin typeface="Cambria"/>
              <a:cs typeface="Cambria"/>
            </a:endParaRP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eads articles with these words:</a:t>
            </a:r>
            <a:endParaRPr lang="en-US" sz="3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music_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93796"/>
            <a:ext cx="4876800" cy="20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7253" y="0"/>
            <a:ext cx="8458200" cy="659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508000" algn="l"/>
              </a:tabLst>
            </a:pPr>
            <a:r>
              <a:rPr lang="en-US" b="1" dirty="0" smtClean="0"/>
              <a:t>Given:</a:t>
            </a:r>
            <a:r>
              <a:rPr lang="en-US" dirty="0" smtClean="0"/>
              <a:t> training set of tweeted news articles from a specific period of time</a:t>
            </a:r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000" b="1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r>
              <a:rPr lang="en-US" b="1" dirty="0" smtClean="0"/>
              <a:t>1.	 </a:t>
            </a:r>
            <a:r>
              <a:rPr lang="en-US" dirty="0" smtClean="0"/>
              <a:t>Learn a </a:t>
            </a:r>
            <a:r>
              <a:rPr lang="en-US" b="1" dirty="0" smtClean="0"/>
              <a:t>badge dictionary </a:t>
            </a:r>
            <a:r>
              <a:rPr lang="en-US" dirty="0" smtClean="0"/>
              <a:t>from training set</a:t>
            </a:r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400" dirty="0"/>
          </a:p>
          <a:p>
            <a:pPr marL="0" indent="0">
              <a:buNone/>
              <a:tabLst>
                <a:tab pos="508000" algn="l"/>
              </a:tabLst>
            </a:pPr>
            <a:r>
              <a:rPr lang="en-US" b="1" dirty="0" smtClean="0"/>
              <a:t>2.</a:t>
            </a:r>
            <a:r>
              <a:rPr lang="en-US" dirty="0" smtClean="0"/>
              <a:t>	Use badge dictionary to </a:t>
            </a:r>
            <a:r>
              <a:rPr lang="en-US" b="1" dirty="0" smtClean="0"/>
              <a:t>encode new</a:t>
            </a:r>
          </a:p>
          <a:p>
            <a:pPr marL="0" indent="0">
              <a:lnSpc>
                <a:spcPct val="80000"/>
              </a:lnSpc>
              <a:buNone/>
              <a:tabLst>
                <a:tab pos="349250" algn="l"/>
                <a:tab pos="508000" algn="l"/>
              </a:tabLst>
            </a:pPr>
            <a:r>
              <a:rPr lang="en-US" b="1" dirty="0" smtClean="0"/>
              <a:t>		documents</a:t>
            </a: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</p:txBody>
      </p:sp>
      <p:pic>
        <p:nvPicPr>
          <p:cNvPr id="6" name="Picture 5" descr="music_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2789"/>
            <a:ext cx="2887252" cy="1216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2048993"/>
            <a:ext cx="81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Cambria"/>
                <a:cs typeface="Cambria"/>
              </a:rPr>
              <a:t>music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2429993"/>
            <a:ext cx="1447800" cy="1295400"/>
            <a:chOff x="1981200" y="3276600"/>
            <a:chExt cx="1447800" cy="1295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81200" y="3276600"/>
              <a:ext cx="1447800" cy="12954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276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133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86744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9688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460172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623458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95003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11331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981200" y="342900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4082145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981200" y="359228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981200" y="3755573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981200" y="3918859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424543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981200" y="440871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2286000" y="3725393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313718" y="2880543"/>
            <a:ext cx="8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941052" y="2429993"/>
            <a:ext cx="169779" cy="1295400"/>
          </a:xfrm>
          <a:prstGeom prst="rect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355474" y="2205487"/>
            <a:ext cx="1537368" cy="885751"/>
          </a:xfrm>
          <a:custGeom>
            <a:avLst/>
            <a:gdLst>
              <a:gd name="connsiteX0" fmla="*/ 0 w 1537368"/>
              <a:gd name="connsiteY0" fmla="*/ 41359 h 885751"/>
              <a:gd name="connsiteX1" fmla="*/ 548105 w 1537368"/>
              <a:gd name="connsiteY1" fmla="*/ 81464 h 885751"/>
              <a:gd name="connsiteX2" fmla="*/ 842210 w 1537368"/>
              <a:gd name="connsiteY2" fmla="*/ 776622 h 885751"/>
              <a:gd name="connsiteX3" fmla="*/ 1537368 w 1537368"/>
              <a:gd name="connsiteY3" fmla="*/ 883569 h 8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68" h="885751">
                <a:moveTo>
                  <a:pt x="0" y="41359"/>
                </a:moveTo>
                <a:cubicBezTo>
                  <a:pt x="203868" y="139"/>
                  <a:pt x="407737" y="-41080"/>
                  <a:pt x="548105" y="81464"/>
                </a:cubicBezTo>
                <a:cubicBezTo>
                  <a:pt x="688473" y="204008"/>
                  <a:pt x="677333" y="642938"/>
                  <a:pt x="842210" y="776622"/>
                </a:cubicBezTo>
                <a:cubicBezTo>
                  <a:pt x="1007087" y="910306"/>
                  <a:pt x="1537368" y="883569"/>
                  <a:pt x="1537368" y="883569"/>
                </a:cubicBezTo>
              </a:path>
            </a:pathLst>
          </a:custGeom>
          <a:ln w="38100" cmpd="sng">
            <a:solidFill>
              <a:srgbClr val="3366FF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92841" y="589454"/>
            <a:ext cx="2874211" cy="8288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million </a:t>
            </a:r>
            <a:r>
              <a:rPr lang="en-US" sz="2400" dirty="0" smtClean="0">
                <a:solidFill>
                  <a:schemeClr val="tx1"/>
                </a:solidFill>
              </a:rPr>
              <a:t>articles in our experiments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7" y="5476379"/>
            <a:ext cx="3753206" cy="9805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6" name="Picture 35" descr="haqqani_bad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74" y="5272238"/>
            <a:ext cx="2569021" cy="1318394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 bwMode="auto">
          <a:xfrm>
            <a:off x="4648200" y="5645942"/>
            <a:ext cx="1066800" cy="457200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8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 animBg="1"/>
      <p:bldP spid="3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Interpretable</a:t>
            </a:r>
          </a:p>
          <a:p>
            <a:pPr lvl="1"/>
            <a:r>
              <a:rPr lang="en-US" dirty="0" smtClean="0"/>
              <a:t>Clear labels</a:t>
            </a:r>
          </a:p>
          <a:p>
            <a:pPr lvl="1"/>
            <a:r>
              <a:rPr lang="en-US" dirty="0" smtClean="0"/>
              <a:t>Correspond to user interests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070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Interpretable</a:t>
            </a:r>
          </a:p>
          <a:p>
            <a:pPr lvl="1"/>
            <a:r>
              <a:rPr lang="en-US" dirty="0" smtClean="0"/>
              <a:t>Clear labels</a:t>
            </a:r>
          </a:p>
          <a:p>
            <a:pPr lvl="1"/>
            <a:r>
              <a:rPr lang="en-US" dirty="0" smtClean="0"/>
              <a:t>Correspond to user interests</a:t>
            </a:r>
          </a:p>
          <a:p>
            <a:r>
              <a:rPr lang="en-US" dirty="0" smtClean="0"/>
              <a:t>Higher-level than words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84" y="3518077"/>
            <a:ext cx="5368758" cy="14026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haqqani_wor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1" y="5010858"/>
            <a:ext cx="2640647" cy="1600200"/>
          </a:xfrm>
          <a:prstGeom prst="rect">
            <a:avLst/>
          </a:prstGeom>
        </p:spPr>
      </p:pic>
      <p:pic>
        <p:nvPicPr>
          <p:cNvPr id="7" name="Picture 6" descr="haqqani_bad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34" y="5035349"/>
            <a:ext cx="3022703" cy="155121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3928291" y="5582358"/>
            <a:ext cx="1066800" cy="457200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1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Interpretable</a:t>
            </a:r>
          </a:p>
          <a:p>
            <a:pPr lvl="1"/>
            <a:r>
              <a:rPr lang="en-US" dirty="0" smtClean="0"/>
              <a:t>Clear labels</a:t>
            </a:r>
          </a:p>
          <a:p>
            <a:pPr lvl="1"/>
            <a:r>
              <a:rPr lang="en-US" dirty="0" smtClean="0"/>
              <a:t>Correspond to user interests</a:t>
            </a:r>
          </a:p>
          <a:p>
            <a:r>
              <a:rPr lang="en-US" dirty="0" smtClean="0"/>
              <a:t>Higher-level than words</a:t>
            </a:r>
          </a:p>
          <a:p>
            <a:r>
              <a:rPr lang="en-US" dirty="0" smtClean="0"/>
              <a:t>Semantically consistent over </a:t>
            </a:r>
            <a:r>
              <a:rPr lang="en-US" dirty="0" smtClean="0"/>
              <a:t>time</a:t>
            </a:r>
            <a:endParaRPr lang="en-US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3460491" y="4442902"/>
            <a:ext cx="1038881" cy="1955444"/>
            <a:chOff x="6490959" y="1956376"/>
            <a:chExt cx="1038881" cy="1955444"/>
          </a:xfrm>
        </p:grpSpPr>
        <p:sp>
          <p:nvSpPr>
            <p:cNvPr id="27" name="Rectangle 26"/>
            <p:cNvSpPr/>
            <p:nvPr/>
          </p:nvSpPr>
          <p:spPr>
            <a:xfrm>
              <a:off x="6646809" y="3450155"/>
              <a:ext cx="184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490959" y="1956376"/>
              <a:ext cx="1038881" cy="1601822"/>
              <a:chOff x="7628311" y="1956376"/>
              <a:chExt cx="1038881" cy="160182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28311" y="1956376"/>
                <a:ext cx="1038881" cy="1601822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8013695" y="2740888"/>
                <a:ext cx="251473" cy="596235"/>
                <a:chOff x="2756459" y="1637173"/>
                <a:chExt cx="251473" cy="59623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756459" y="1637173"/>
                  <a:ext cx="251473" cy="596235"/>
                </a:xfrm>
                <a:prstGeom prst="rect">
                  <a:avLst/>
                </a:prstGeom>
                <a:solidFill>
                  <a:srgbClr val="000000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759213" y="1637173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759213" y="2110613"/>
                  <a:ext cx="245965" cy="12279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759213" y="1794986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759213" y="1952799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6" name="Rectangular Callout 35"/>
          <p:cNvSpPr/>
          <p:nvPr/>
        </p:nvSpPr>
        <p:spPr>
          <a:xfrm>
            <a:off x="4619688" y="4344737"/>
            <a:ext cx="1199739" cy="738104"/>
          </a:xfrm>
          <a:prstGeom prst="wedgeRectCallout">
            <a:avLst>
              <a:gd name="adj1" fmla="val -66518"/>
              <a:gd name="adj2" fmla="val 8966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politics</a:t>
            </a:r>
            <a:endParaRPr lang="en-US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6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7253" y="0"/>
            <a:ext cx="8458200" cy="659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508000" algn="l"/>
              </a:tabLst>
            </a:pPr>
            <a:r>
              <a:rPr lang="en-US" b="1" dirty="0" smtClean="0"/>
              <a:t>Given:</a:t>
            </a:r>
            <a:r>
              <a:rPr lang="en-US" dirty="0" smtClean="0"/>
              <a:t> training set of tweeted news articles from a specific period of time</a:t>
            </a:r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000" b="1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r>
              <a:rPr lang="en-US" b="1" dirty="0" smtClean="0"/>
              <a:t>1.	 </a:t>
            </a:r>
            <a:r>
              <a:rPr lang="en-US" dirty="0" smtClean="0"/>
              <a:t>Learn a </a:t>
            </a:r>
            <a:r>
              <a:rPr lang="en-US" b="1" dirty="0" smtClean="0"/>
              <a:t>badge dictionary </a:t>
            </a:r>
            <a:r>
              <a:rPr lang="en-US" dirty="0" smtClean="0"/>
              <a:t>from training set</a:t>
            </a:r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400" dirty="0"/>
          </a:p>
          <a:p>
            <a:pPr marL="0" indent="0">
              <a:buNone/>
              <a:tabLst>
                <a:tab pos="508000" algn="l"/>
              </a:tabLst>
            </a:pPr>
            <a:r>
              <a:rPr lang="en-US" b="1" dirty="0" smtClean="0"/>
              <a:t>2.</a:t>
            </a:r>
            <a:r>
              <a:rPr lang="en-US" dirty="0" smtClean="0"/>
              <a:t>	Use badge dictionary to </a:t>
            </a:r>
            <a:r>
              <a:rPr lang="en-US" b="1" dirty="0" smtClean="0"/>
              <a:t>encode new</a:t>
            </a:r>
          </a:p>
          <a:p>
            <a:pPr marL="0" indent="0">
              <a:lnSpc>
                <a:spcPct val="80000"/>
              </a:lnSpc>
              <a:buNone/>
              <a:tabLst>
                <a:tab pos="349250" algn="l"/>
                <a:tab pos="508000" algn="l"/>
              </a:tabLst>
            </a:pPr>
            <a:r>
              <a:rPr lang="en-US" b="1" dirty="0" smtClean="0"/>
              <a:t>		documents</a:t>
            </a: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</p:txBody>
      </p:sp>
      <p:pic>
        <p:nvPicPr>
          <p:cNvPr id="6" name="Picture 5" descr="music_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2789"/>
            <a:ext cx="2887252" cy="1216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2048993"/>
            <a:ext cx="81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Cambria"/>
                <a:cs typeface="Cambria"/>
              </a:rPr>
              <a:t>music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2429993"/>
            <a:ext cx="1447800" cy="1295400"/>
            <a:chOff x="1981200" y="3276600"/>
            <a:chExt cx="1447800" cy="1295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81200" y="3276600"/>
              <a:ext cx="1447800" cy="12954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276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133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86744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9688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460172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623458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95003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11331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981200" y="342900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4082145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981200" y="359228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981200" y="3755573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981200" y="3918859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424543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981200" y="440871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2286000" y="3725393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313718" y="2880543"/>
            <a:ext cx="8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941052" y="2429993"/>
            <a:ext cx="169779" cy="1295400"/>
          </a:xfrm>
          <a:prstGeom prst="rect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355474" y="2205487"/>
            <a:ext cx="1537368" cy="885751"/>
          </a:xfrm>
          <a:custGeom>
            <a:avLst/>
            <a:gdLst>
              <a:gd name="connsiteX0" fmla="*/ 0 w 1537368"/>
              <a:gd name="connsiteY0" fmla="*/ 41359 h 885751"/>
              <a:gd name="connsiteX1" fmla="*/ 548105 w 1537368"/>
              <a:gd name="connsiteY1" fmla="*/ 81464 h 885751"/>
              <a:gd name="connsiteX2" fmla="*/ 842210 w 1537368"/>
              <a:gd name="connsiteY2" fmla="*/ 776622 h 885751"/>
              <a:gd name="connsiteX3" fmla="*/ 1537368 w 1537368"/>
              <a:gd name="connsiteY3" fmla="*/ 883569 h 8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68" h="885751">
                <a:moveTo>
                  <a:pt x="0" y="41359"/>
                </a:moveTo>
                <a:cubicBezTo>
                  <a:pt x="203868" y="139"/>
                  <a:pt x="407737" y="-41080"/>
                  <a:pt x="548105" y="81464"/>
                </a:cubicBezTo>
                <a:cubicBezTo>
                  <a:pt x="688473" y="204008"/>
                  <a:pt x="677333" y="642938"/>
                  <a:pt x="842210" y="776622"/>
                </a:cubicBezTo>
                <a:cubicBezTo>
                  <a:pt x="1007087" y="910306"/>
                  <a:pt x="1537368" y="883569"/>
                  <a:pt x="1537368" y="883569"/>
                </a:cubicBezTo>
              </a:path>
            </a:pathLst>
          </a:custGeom>
          <a:ln w="38100" cmpd="sng">
            <a:solidFill>
              <a:srgbClr val="3366FF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92841" y="589454"/>
            <a:ext cx="2874211" cy="8288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million </a:t>
            </a:r>
            <a:r>
              <a:rPr lang="en-US" sz="2400" dirty="0" smtClean="0">
                <a:solidFill>
                  <a:schemeClr val="tx1"/>
                </a:solidFill>
              </a:rPr>
              <a:t>articles in our experiments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7" y="5476379"/>
            <a:ext cx="3753206" cy="9805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6" name="Picture 35" descr="haqqani_bad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74" y="5272238"/>
            <a:ext cx="2569021" cy="1318394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 bwMode="auto">
          <a:xfrm>
            <a:off x="4648200" y="5645942"/>
            <a:ext cx="1066800" cy="457200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632" y="1418296"/>
            <a:ext cx="8694821" cy="2819493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 smtClean="0"/>
              <a:t>the dictionary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57600"/>
            <a:ext cx="3956283" cy="158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410200"/>
            <a:ext cx="3805870" cy="13252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grpSp>
        <p:nvGrpSpPr>
          <p:cNvPr id="40" name="Group 39"/>
          <p:cNvGrpSpPr/>
          <p:nvPr/>
        </p:nvGrpSpPr>
        <p:grpSpPr>
          <a:xfrm>
            <a:off x="4800600" y="3657600"/>
            <a:ext cx="2763519" cy="1447800"/>
            <a:chOff x="4800600" y="3657600"/>
            <a:chExt cx="2763519" cy="1447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562600" y="3657600"/>
              <a:ext cx="1524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562600" y="3886200"/>
              <a:ext cx="152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562600" y="4191000"/>
              <a:ext cx="152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562600" y="4800600"/>
              <a:ext cx="152400" cy="1524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562600" y="4343400"/>
              <a:ext cx="152400" cy="152400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114800"/>
              <a:ext cx="297942" cy="35052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659120" y="40386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Fleetwood Mac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59120" y="4659868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Nicks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59120" y="4248388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love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59120" y="37338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album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00600" y="5257800"/>
            <a:ext cx="2763519" cy="1447800"/>
            <a:chOff x="4800600" y="5257800"/>
            <a:chExt cx="2763519" cy="14478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572760" y="5257800"/>
              <a:ext cx="1524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72760" y="548640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572760" y="623824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572760" y="640080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572760" y="594360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59120" y="6260068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Calibri"/>
                  <a:cs typeface="Calibri"/>
                </a:rPr>
                <a:t>linux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59120" y="57912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music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59120" y="53340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gig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59120" y="607568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cycling</a:t>
              </a:r>
              <a:endParaRPr lang="en-US" dirty="0">
                <a:latin typeface="Calibri"/>
                <a:cs typeface="Calibri"/>
              </a:endParaRPr>
            </a:p>
          </p:txBody>
        </p:sp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5920298"/>
              <a:ext cx="304800" cy="437322"/>
            </a:xfrm>
            <a:prstGeom prst="rect">
              <a:avLst/>
            </a:prstGeom>
          </p:spPr>
        </p:pic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31800" y="1208505"/>
            <a:ext cx="8229600" cy="703180"/>
          </a:xfrm>
        </p:spPr>
        <p:txBody>
          <a:bodyPr/>
          <a:lstStyle/>
          <a:p>
            <a:r>
              <a:rPr lang="en-US" dirty="0" smtClean="0"/>
              <a:t>Training </a:t>
            </a:r>
            <a:r>
              <a:rPr lang="en-US" dirty="0" smtClean="0"/>
              <a:t>data (for time period t):</a:t>
            </a:r>
            <a:endParaRPr lang="en-US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3" y="1986069"/>
            <a:ext cx="5468075" cy="42960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7273" y="2586739"/>
            <a:ext cx="190499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Bag-of-words representation of document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0473" y="2748069"/>
            <a:ext cx="190499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Identifies badges in Twitter profile of tweeter</a:t>
            </a:r>
          </a:p>
        </p:txBody>
      </p:sp>
      <p:sp>
        <p:nvSpPr>
          <p:cNvPr id="45" name="Freeform 44"/>
          <p:cNvSpPr/>
          <p:nvPr/>
        </p:nvSpPr>
        <p:spPr>
          <a:xfrm>
            <a:off x="1919873" y="2443269"/>
            <a:ext cx="355600" cy="365760"/>
          </a:xfrm>
          <a:custGeom>
            <a:avLst/>
            <a:gdLst>
              <a:gd name="connsiteX0" fmla="*/ 0 w 355600"/>
              <a:gd name="connsiteY0" fmla="*/ 365760 h 365760"/>
              <a:gd name="connsiteX1" fmla="*/ 223520 w 355600"/>
              <a:gd name="connsiteY1" fmla="*/ 264160 h 365760"/>
              <a:gd name="connsiteX2" fmla="*/ 355600 w 35560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365760">
                <a:moveTo>
                  <a:pt x="0" y="365760"/>
                </a:moveTo>
                <a:cubicBezTo>
                  <a:pt x="82126" y="345440"/>
                  <a:pt x="164253" y="325120"/>
                  <a:pt x="223520" y="264160"/>
                </a:cubicBezTo>
                <a:cubicBezTo>
                  <a:pt x="282787" y="203200"/>
                  <a:pt x="355600" y="0"/>
                  <a:pt x="355600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032760" y="2448349"/>
            <a:ext cx="141873" cy="426720"/>
          </a:xfrm>
          <a:custGeom>
            <a:avLst/>
            <a:gdLst>
              <a:gd name="connsiteX0" fmla="*/ 141873 w 141873"/>
              <a:gd name="connsiteY0" fmla="*/ 426720 h 426720"/>
              <a:gd name="connsiteX1" fmla="*/ 9793 w 141873"/>
              <a:gd name="connsiteY1" fmla="*/ 223520 h 426720"/>
              <a:gd name="connsiteX2" fmla="*/ 19953 w 141873"/>
              <a:gd name="connsiteY2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73" h="426720">
                <a:moveTo>
                  <a:pt x="141873" y="426720"/>
                </a:moveTo>
                <a:cubicBezTo>
                  <a:pt x="85993" y="360680"/>
                  <a:pt x="30113" y="294640"/>
                  <a:pt x="9793" y="223520"/>
                </a:cubicBezTo>
                <a:cubicBezTo>
                  <a:pt x="-10527" y="152400"/>
                  <a:pt x="4713" y="76200"/>
                  <a:pt x="19953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2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 smtClean="0"/>
              <a:t>the dictionary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57600"/>
            <a:ext cx="3956283" cy="158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410200"/>
            <a:ext cx="3805870" cy="13252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grpSp>
        <p:nvGrpSpPr>
          <p:cNvPr id="40" name="Group 39"/>
          <p:cNvGrpSpPr/>
          <p:nvPr/>
        </p:nvGrpSpPr>
        <p:grpSpPr>
          <a:xfrm>
            <a:off x="4800600" y="3657600"/>
            <a:ext cx="2763519" cy="1447800"/>
            <a:chOff x="4800600" y="3657600"/>
            <a:chExt cx="2763519" cy="1447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562600" y="3657600"/>
              <a:ext cx="1524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562600" y="3886200"/>
              <a:ext cx="152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562600" y="4191000"/>
              <a:ext cx="152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562600" y="4800600"/>
              <a:ext cx="152400" cy="1524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562600" y="4343400"/>
              <a:ext cx="152400" cy="152400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114800"/>
              <a:ext cx="297942" cy="35052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659120" y="40386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Fleetwood Mac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59120" y="4659868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Nicks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59120" y="4248388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love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59120" y="37338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album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00600" y="5257800"/>
            <a:ext cx="2763519" cy="1447800"/>
            <a:chOff x="4800600" y="5257800"/>
            <a:chExt cx="2763519" cy="14478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572760" y="5257800"/>
              <a:ext cx="1524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72760" y="548640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572760" y="623824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572760" y="640080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572760" y="5943600"/>
              <a:ext cx="152400" cy="152400"/>
            </a:xfrm>
            <a:prstGeom prst="rect">
              <a:avLst/>
            </a:prstGeom>
            <a:solidFill>
              <a:srgbClr val="C6C6C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59120" y="6260068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Calibri"/>
                  <a:cs typeface="Calibri"/>
                </a:rPr>
                <a:t>linux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59120" y="57912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music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59120" y="533400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gig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59120" y="6075680"/>
              <a:ext cx="1904999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cycling</a:t>
              </a:r>
              <a:endParaRPr lang="en-US" dirty="0">
                <a:latin typeface="Calibri"/>
                <a:cs typeface="Calibri"/>
              </a:endParaRPr>
            </a:p>
          </p:txBody>
        </p:sp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5920298"/>
              <a:ext cx="304800" cy="437322"/>
            </a:xfrm>
            <a:prstGeom prst="rect">
              <a:avLst/>
            </a:prstGeom>
          </p:spPr>
        </p:pic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31800" y="1208505"/>
            <a:ext cx="8229600" cy="703180"/>
          </a:xfrm>
        </p:spPr>
        <p:txBody>
          <a:bodyPr/>
          <a:lstStyle/>
          <a:p>
            <a:r>
              <a:rPr lang="en-US" dirty="0" smtClean="0"/>
              <a:t>Training data (for time period t):</a:t>
            </a:r>
            <a:endParaRPr lang="en-US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3" y="1986069"/>
            <a:ext cx="5468075" cy="42960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7273" y="2586739"/>
            <a:ext cx="190499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Bag-of-words representation of document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0473" y="2748069"/>
            <a:ext cx="190499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Identifies badges in Twitter profile of tweeter</a:t>
            </a:r>
          </a:p>
        </p:txBody>
      </p:sp>
      <p:sp>
        <p:nvSpPr>
          <p:cNvPr id="45" name="Freeform 44"/>
          <p:cNvSpPr/>
          <p:nvPr/>
        </p:nvSpPr>
        <p:spPr>
          <a:xfrm>
            <a:off x="1919873" y="2443269"/>
            <a:ext cx="355600" cy="365760"/>
          </a:xfrm>
          <a:custGeom>
            <a:avLst/>
            <a:gdLst>
              <a:gd name="connsiteX0" fmla="*/ 0 w 355600"/>
              <a:gd name="connsiteY0" fmla="*/ 365760 h 365760"/>
              <a:gd name="connsiteX1" fmla="*/ 223520 w 355600"/>
              <a:gd name="connsiteY1" fmla="*/ 264160 h 365760"/>
              <a:gd name="connsiteX2" fmla="*/ 355600 w 35560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365760">
                <a:moveTo>
                  <a:pt x="0" y="365760"/>
                </a:moveTo>
                <a:cubicBezTo>
                  <a:pt x="82126" y="345440"/>
                  <a:pt x="164253" y="325120"/>
                  <a:pt x="223520" y="264160"/>
                </a:cubicBezTo>
                <a:cubicBezTo>
                  <a:pt x="282787" y="203200"/>
                  <a:pt x="355600" y="0"/>
                  <a:pt x="355600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032760" y="2448349"/>
            <a:ext cx="141873" cy="426720"/>
          </a:xfrm>
          <a:custGeom>
            <a:avLst/>
            <a:gdLst>
              <a:gd name="connsiteX0" fmla="*/ 141873 w 141873"/>
              <a:gd name="connsiteY0" fmla="*/ 426720 h 426720"/>
              <a:gd name="connsiteX1" fmla="*/ 9793 w 141873"/>
              <a:gd name="connsiteY1" fmla="*/ 223520 h 426720"/>
              <a:gd name="connsiteX2" fmla="*/ 19953 w 141873"/>
              <a:gd name="connsiteY2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73" h="426720">
                <a:moveTo>
                  <a:pt x="141873" y="426720"/>
                </a:moveTo>
                <a:cubicBezTo>
                  <a:pt x="85993" y="360680"/>
                  <a:pt x="30113" y="294640"/>
                  <a:pt x="9793" y="223520"/>
                </a:cubicBezTo>
                <a:cubicBezTo>
                  <a:pt x="-10527" y="152400"/>
                  <a:pt x="4713" y="76200"/>
                  <a:pt x="19953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47" y="3733800"/>
            <a:ext cx="8839200" cy="3077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4284576" y="5024122"/>
            <a:ext cx="914400" cy="60960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60660" y="5029200"/>
            <a:ext cx="914400" cy="609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60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o</a:t>
            </a:r>
            <a:r>
              <a:rPr lang="en-US" sz="4800" b="1" dirty="0" smtClean="0"/>
              <a:t>verloaded by news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356701" y="4127005"/>
            <a:ext cx="6464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</a:pPr>
            <a:r>
              <a:rPr lang="en-US" sz="2800" kern="0" dirty="0" smtClean="0">
                <a:solidFill>
                  <a:srgbClr val="000000"/>
                </a:solidFill>
              </a:rPr>
              <a:t>More </a:t>
            </a:r>
            <a:r>
              <a:rPr lang="en-US" sz="2800" kern="0" dirty="0">
                <a:solidFill>
                  <a:srgbClr val="000000"/>
                </a:solidFill>
              </a:rPr>
              <a:t>than a million news articles and blog posts generated every </a:t>
            </a:r>
            <a:r>
              <a:rPr lang="en-US" sz="2800" kern="0" dirty="0" smtClean="0">
                <a:solidFill>
                  <a:srgbClr val="000000"/>
                </a:solidFill>
              </a:rPr>
              <a:t>hour*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6324600"/>
            <a:ext cx="226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[www.spinn3r.com</a:t>
            </a:r>
            <a:r>
              <a:rPr lang="en-US" dirty="0"/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0" y="88230"/>
            <a:ext cx="3205747" cy="684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90" y="875065"/>
            <a:ext cx="3941011" cy="603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78524"/>
            <a:ext cx="3644900" cy="673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63" y="2220305"/>
            <a:ext cx="3337977" cy="6323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100" y="281863"/>
            <a:ext cx="4711130" cy="593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126" y="1162545"/>
            <a:ext cx="1817082" cy="18114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208" y="875065"/>
            <a:ext cx="2690100" cy="11083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8641" y="1983386"/>
            <a:ext cx="2168159" cy="11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smtClean="0"/>
              <a:t>the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08504"/>
            <a:ext cx="8229600" cy="4525963"/>
          </a:xfrm>
        </p:spPr>
        <p:txBody>
          <a:bodyPr/>
          <a:lstStyle/>
          <a:p>
            <a:r>
              <a:rPr lang="en-US" dirty="0" smtClean="0"/>
              <a:t>Training data (for time period t):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3" y="1986069"/>
            <a:ext cx="5468075" cy="429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273" y="2586739"/>
            <a:ext cx="190499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Bag-of-words representation of document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473" y="2748069"/>
            <a:ext cx="190499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Identifies badges in Twitter profile of tweeter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19873" y="2443269"/>
            <a:ext cx="355600" cy="365760"/>
          </a:xfrm>
          <a:custGeom>
            <a:avLst/>
            <a:gdLst>
              <a:gd name="connsiteX0" fmla="*/ 0 w 355600"/>
              <a:gd name="connsiteY0" fmla="*/ 365760 h 365760"/>
              <a:gd name="connsiteX1" fmla="*/ 223520 w 355600"/>
              <a:gd name="connsiteY1" fmla="*/ 264160 h 365760"/>
              <a:gd name="connsiteX2" fmla="*/ 355600 w 35560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365760">
                <a:moveTo>
                  <a:pt x="0" y="365760"/>
                </a:moveTo>
                <a:cubicBezTo>
                  <a:pt x="82126" y="345440"/>
                  <a:pt x="164253" y="325120"/>
                  <a:pt x="223520" y="264160"/>
                </a:cubicBezTo>
                <a:cubicBezTo>
                  <a:pt x="282787" y="203200"/>
                  <a:pt x="355600" y="0"/>
                  <a:pt x="355600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032760" y="2448349"/>
            <a:ext cx="141873" cy="426720"/>
          </a:xfrm>
          <a:custGeom>
            <a:avLst/>
            <a:gdLst>
              <a:gd name="connsiteX0" fmla="*/ 141873 w 141873"/>
              <a:gd name="connsiteY0" fmla="*/ 426720 h 426720"/>
              <a:gd name="connsiteX1" fmla="*/ 9793 w 141873"/>
              <a:gd name="connsiteY1" fmla="*/ 223520 h 426720"/>
              <a:gd name="connsiteX2" fmla="*/ 19953 w 141873"/>
              <a:gd name="connsiteY2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73" h="426720">
                <a:moveTo>
                  <a:pt x="141873" y="426720"/>
                </a:moveTo>
                <a:cubicBezTo>
                  <a:pt x="85993" y="360680"/>
                  <a:pt x="30113" y="294640"/>
                  <a:pt x="9793" y="223520"/>
                </a:cubicBezTo>
                <a:cubicBezTo>
                  <a:pt x="-10527" y="152400"/>
                  <a:pt x="4713" y="76200"/>
                  <a:pt x="19953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73" y="4348269"/>
            <a:ext cx="2298700" cy="54777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48473" y="5110269"/>
            <a:ext cx="838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V x 1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834273" y="4957869"/>
            <a:ext cx="355600" cy="365760"/>
          </a:xfrm>
          <a:custGeom>
            <a:avLst/>
            <a:gdLst>
              <a:gd name="connsiteX0" fmla="*/ 0 w 355600"/>
              <a:gd name="connsiteY0" fmla="*/ 365760 h 365760"/>
              <a:gd name="connsiteX1" fmla="*/ 223520 w 355600"/>
              <a:gd name="connsiteY1" fmla="*/ 264160 h 365760"/>
              <a:gd name="connsiteX2" fmla="*/ 355600 w 35560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365760">
                <a:moveTo>
                  <a:pt x="0" y="365760"/>
                </a:moveTo>
                <a:cubicBezTo>
                  <a:pt x="82126" y="345440"/>
                  <a:pt x="164253" y="325120"/>
                  <a:pt x="223520" y="264160"/>
                </a:cubicBezTo>
                <a:cubicBezTo>
                  <a:pt x="282787" y="203200"/>
                  <a:pt x="355600" y="0"/>
                  <a:pt x="355600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205873" y="4957869"/>
            <a:ext cx="355600" cy="762000"/>
          </a:xfrm>
          <a:custGeom>
            <a:avLst/>
            <a:gdLst>
              <a:gd name="connsiteX0" fmla="*/ 0 w 355600"/>
              <a:gd name="connsiteY0" fmla="*/ 365760 h 365760"/>
              <a:gd name="connsiteX1" fmla="*/ 223520 w 355600"/>
              <a:gd name="connsiteY1" fmla="*/ 264160 h 365760"/>
              <a:gd name="connsiteX2" fmla="*/ 355600 w 355600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365760">
                <a:moveTo>
                  <a:pt x="0" y="365760"/>
                </a:moveTo>
                <a:cubicBezTo>
                  <a:pt x="82126" y="345440"/>
                  <a:pt x="164253" y="325120"/>
                  <a:pt x="223520" y="264160"/>
                </a:cubicBezTo>
                <a:cubicBezTo>
                  <a:pt x="282787" y="203200"/>
                  <a:pt x="355600" y="0"/>
                  <a:pt x="355600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993273" y="5110269"/>
            <a:ext cx="838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K x 1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967873" y="4881669"/>
            <a:ext cx="141873" cy="426720"/>
          </a:xfrm>
          <a:custGeom>
            <a:avLst/>
            <a:gdLst>
              <a:gd name="connsiteX0" fmla="*/ 141873 w 141873"/>
              <a:gd name="connsiteY0" fmla="*/ 426720 h 426720"/>
              <a:gd name="connsiteX1" fmla="*/ 9793 w 141873"/>
              <a:gd name="connsiteY1" fmla="*/ 223520 h 426720"/>
              <a:gd name="connsiteX2" fmla="*/ 19953 w 141873"/>
              <a:gd name="connsiteY2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73" h="426720">
                <a:moveTo>
                  <a:pt x="141873" y="426720"/>
                </a:moveTo>
                <a:cubicBezTo>
                  <a:pt x="85993" y="360680"/>
                  <a:pt x="30113" y="294640"/>
                  <a:pt x="9793" y="223520"/>
                </a:cubicBezTo>
                <a:cubicBezTo>
                  <a:pt x="-10527" y="152400"/>
                  <a:pt x="4713" y="76200"/>
                  <a:pt x="19953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05673" y="5719869"/>
            <a:ext cx="32004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V x K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s</a:t>
            </a:r>
            <a:r>
              <a:rPr lang="en-US" dirty="0" smtClean="0">
                <a:latin typeface="Calibri"/>
                <a:cs typeface="Calibri"/>
              </a:rPr>
              <a:t>parse, non-negative </a:t>
            </a:r>
            <a:r>
              <a:rPr lang="en-US" b="1" dirty="0" smtClean="0">
                <a:latin typeface="Calibri"/>
                <a:cs typeface="Calibri"/>
              </a:rPr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230876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 smtClean="0"/>
              <a:t>the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Efficiently solve via </a:t>
            </a:r>
            <a:r>
              <a:rPr lang="en-US" b="1" dirty="0" smtClean="0"/>
              <a:t>projected stochastic gradient </a:t>
            </a:r>
            <a:r>
              <a:rPr lang="en-US" dirty="0" smtClean="0"/>
              <a:t>descent, allowing us to operate on </a:t>
            </a:r>
            <a:r>
              <a:rPr lang="en-US" b="1" dirty="0" smtClean="0"/>
              <a:t>streaming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3416"/>
            <a:ext cx="7480852" cy="13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2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xamining </a:t>
            </a:r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4" name="Picture 3" descr="music_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36793"/>
            <a:ext cx="2921912" cy="1315735"/>
          </a:xfrm>
          <a:prstGeom prst="rect">
            <a:avLst/>
          </a:prstGeom>
        </p:spPr>
      </p:pic>
      <p:pic>
        <p:nvPicPr>
          <p:cNvPr id="5" name="Picture 4" descr="badge_example_socc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01672"/>
            <a:ext cx="2472485" cy="1509296"/>
          </a:xfrm>
          <a:prstGeom prst="rect">
            <a:avLst/>
          </a:prstGeom>
        </p:spPr>
      </p:pic>
      <p:pic>
        <p:nvPicPr>
          <p:cNvPr id="6" name="Picture 5" descr="badge_example_labou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11683"/>
            <a:ext cx="2819400" cy="1523085"/>
          </a:xfrm>
          <a:prstGeom prst="rect">
            <a:avLst/>
          </a:prstGeom>
        </p:spPr>
      </p:pic>
      <p:pic>
        <p:nvPicPr>
          <p:cNvPr id="7" name="Picture 6" descr="biden_20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33328"/>
            <a:ext cx="3526137" cy="1323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1499928"/>
            <a:ext cx="1444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66FF"/>
                </a:solidFill>
                <a:latin typeface="Cambria"/>
                <a:cs typeface="Cambria"/>
              </a:rPr>
              <a:t>music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6200" y="3540637"/>
            <a:ext cx="155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  <a:latin typeface="Cambria"/>
                <a:cs typeface="Cambria"/>
              </a:rPr>
              <a:t>soccer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343400" y="3541552"/>
            <a:ext cx="1710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3366FF"/>
                </a:solidFill>
                <a:latin typeface="Cambria"/>
                <a:cs typeface="Cambria"/>
              </a:rPr>
              <a:t>Labour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317126" y="1499928"/>
            <a:ext cx="142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  <a:latin typeface="Cambria"/>
                <a:cs typeface="Cambria"/>
              </a:rPr>
              <a:t>Biden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1537" y="1269095"/>
            <a:ext cx="2285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September 2012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66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badges </a:t>
            </a:r>
            <a:r>
              <a:rPr lang="en-US" dirty="0" smtClean="0"/>
              <a:t>over time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" y="3657600"/>
            <a:ext cx="80772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29032" y="365313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September 2010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17" name="Picture 16" descr="biden_20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0"/>
            <a:ext cx="3793279" cy="1445706"/>
          </a:xfrm>
          <a:prstGeom prst="rect">
            <a:avLst/>
          </a:prstGeom>
        </p:spPr>
      </p:pic>
      <p:pic>
        <p:nvPicPr>
          <p:cNvPr id="18" name="Picture 17" descr="music_20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95800"/>
            <a:ext cx="3724596" cy="1569179"/>
          </a:xfrm>
          <a:prstGeom prst="rect">
            <a:avLst/>
          </a:prstGeom>
        </p:spPr>
      </p:pic>
      <p:pic>
        <p:nvPicPr>
          <p:cNvPr id="22" name="Picture 21" descr="music_20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36793"/>
            <a:ext cx="2921912" cy="1315735"/>
          </a:xfrm>
          <a:prstGeom prst="rect">
            <a:avLst/>
          </a:prstGeom>
        </p:spPr>
      </p:pic>
      <p:pic>
        <p:nvPicPr>
          <p:cNvPr id="23" name="Picture 22" descr="biden_20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33328"/>
            <a:ext cx="3526137" cy="13233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200" y="1499928"/>
            <a:ext cx="1444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66FF"/>
                </a:solidFill>
                <a:latin typeface="Cambria"/>
                <a:cs typeface="Cambria"/>
              </a:rPr>
              <a:t>music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4317126" y="1499928"/>
            <a:ext cx="142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  <a:latin typeface="Cambria"/>
                <a:cs typeface="Cambria"/>
              </a:rPr>
              <a:t>Biden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831537" y="1269095"/>
            <a:ext cx="2285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September 2012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2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dueling </a:t>
            </a:r>
            <a:r>
              <a:rPr lang="en-US" dirty="0" smtClean="0"/>
              <a:t>badges</a:t>
            </a:r>
            <a:endParaRPr lang="en-US" dirty="0"/>
          </a:p>
        </p:txBody>
      </p:sp>
      <p:pic>
        <p:nvPicPr>
          <p:cNvPr id="4" name="Picture 3" descr="tcot_minus_pr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75" y="4392224"/>
            <a:ext cx="4749125" cy="1935040"/>
          </a:xfrm>
          <a:prstGeom prst="rect">
            <a:avLst/>
          </a:prstGeom>
        </p:spPr>
      </p:pic>
      <p:pic>
        <p:nvPicPr>
          <p:cNvPr id="5" name="Picture 4" descr="prog_minus_tc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22" y="2009173"/>
            <a:ext cx="4219280" cy="19558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1337533"/>
            <a:ext cx="440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66FF"/>
                </a:solidFill>
                <a:latin typeface="Cambria"/>
                <a:cs typeface="Cambria"/>
              </a:rPr>
              <a:t>p</a:t>
            </a:r>
            <a:r>
              <a:rPr lang="en-US" sz="3600" b="1" dirty="0" smtClean="0">
                <a:solidFill>
                  <a:srgbClr val="3366FF"/>
                </a:solidFill>
                <a:latin typeface="Cambria"/>
                <a:cs typeface="Cambria"/>
              </a:rPr>
              <a:t>rogressive – TCOT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3812664"/>
            <a:ext cx="4201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  <a:latin typeface="Cambria"/>
                <a:cs typeface="Cambria"/>
              </a:rPr>
              <a:t>TCOT– progressive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01170" y="6320135"/>
            <a:ext cx="136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July 2012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5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7253" y="0"/>
            <a:ext cx="8458200" cy="659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508000" algn="l"/>
              </a:tabLst>
            </a:pPr>
            <a:r>
              <a:rPr lang="en-US" b="1" dirty="0" smtClean="0"/>
              <a:t>Given:</a:t>
            </a:r>
            <a:r>
              <a:rPr lang="en-US" dirty="0" smtClean="0"/>
              <a:t> training set of tweeted news articles from a specific period of time</a:t>
            </a:r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000" b="1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r>
              <a:rPr lang="en-US" b="1" dirty="0" smtClean="0"/>
              <a:t>1.	 </a:t>
            </a:r>
            <a:r>
              <a:rPr lang="en-US" dirty="0" smtClean="0"/>
              <a:t>Learn a </a:t>
            </a:r>
            <a:r>
              <a:rPr lang="en-US" b="1" dirty="0" smtClean="0"/>
              <a:t>badge dictionary </a:t>
            </a:r>
            <a:r>
              <a:rPr lang="en-US" dirty="0" smtClean="0"/>
              <a:t>from training set</a:t>
            </a:r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400" dirty="0"/>
          </a:p>
          <a:p>
            <a:pPr marL="0" indent="0">
              <a:buNone/>
              <a:tabLst>
                <a:tab pos="508000" algn="l"/>
              </a:tabLst>
            </a:pPr>
            <a:r>
              <a:rPr lang="en-US" b="1" dirty="0" smtClean="0"/>
              <a:t>2.</a:t>
            </a:r>
            <a:r>
              <a:rPr lang="en-US" dirty="0" smtClean="0"/>
              <a:t>	Use badge dictionary to </a:t>
            </a:r>
            <a:r>
              <a:rPr lang="en-US" b="1" dirty="0" smtClean="0"/>
              <a:t>encode new</a:t>
            </a:r>
          </a:p>
          <a:p>
            <a:pPr marL="0" indent="0">
              <a:lnSpc>
                <a:spcPct val="80000"/>
              </a:lnSpc>
              <a:buNone/>
              <a:tabLst>
                <a:tab pos="349250" algn="l"/>
                <a:tab pos="508000" algn="l"/>
              </a:tabLst>
            </a:pPr>
            <a:r>
              <a:rPr lang="en-US" b="1" dirty="0" smtClean="0"/>
              <a:t>		documents</a:t>
            </a: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</p:txBody>
      </p:sp>
      <p:pic>
        <p:nvPicPr>
          <p:cNvPr id="6" name="Picture 5" descr="music_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2789"/>
            <a:ext cx="2887252" cy="1216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2048993"/>
            <a:ext cx="81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Cambria"/>
                <a:cs typeface="Cambria"/>
              </a:rPr>
              <a:t>music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2429993"/>
            <a:ext cx="1447800" cy="1295400"/>
            <a:chOff x="1981200" y="3276600"/>
            <a:chExt cx="1447800" cy="1295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81200" y="3276600"/>
              <a:ext cx="1447800" cy="12954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276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133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86744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9688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460172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623458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95003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11331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981200" y="342900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4082145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981200" y="359228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981200" y="3755573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981200" y="3918859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424543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981200" y="440871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2286000" y="3725393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313718" y="2880543"/>
            <a:ext cx="8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941052" y="2429993"/>
            <a:ext cx="169779" cy="1295400"/>
          </a:xfrm>
          <a:prstGeom prst="rect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355474" y="2205487"/>
            <a:ext cx="1537368" cy="885751"/>
          </a:xfrm>
          <a:custGeom>
            <a:avLst/>
            <a:gdLst>
              <a:gd name="connsiteX0" fmla="*/ 0 w 1537368"/>
              <a:gd name="connsiteY0" fmla="*/ 41359 h 885751"/>
              <a:gd name="connsiteX1" fmla="*/ 548105 w 1537368"/>
              <a:gd name="connsiteY1" fmla="*/ 81464 h 885751"/>
              <a:gd name="connsiteX2" fmla="*/ 842210 w 1537368"/>
              <a:gd name="connsiteY2" fmla="*/ 776622 h 885751"/>
              <a:gd name="connsiteX3" fmla="*/ 1537368 w 1537368"/>
              <a:gd name="connsiteY3" fmla="*/ 883569 h 8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68" h="885751">
                <a:moveTo>
                  <a:pt x="0" y="41359"/>
                </a:moveTo>
                <a:cubicBezTo>
                  <a:pt x="203868" y="139"/>
                  <a:pt x="407737" y="-41080"/>
                  <a:pt x="548105" y="81464"/>
                </a:cubicBezTo>
                <a:cubicBezTo>
                  <a:pt x="688473" y="204008"/>
                  <a:pt x="677333" y="642938"/>
                  <a:pt x="842210" y="776622"/>
                </a:cubicBezTo>
                <a:cubicBezTo>
                  <a:pt x="1007087" y="910306"/>
                  <a:pt x="1537368" y="883569"/>
                  <a:pt x="1537368" y="883569"/>
                </a:cubicBezTo>
              </a:path>
            </a:pathLst>
          </a:custGeom>
          <a:ln w="38100" cmpd="sng">
            <a:solidFill>
              <a:srgbClr val="3366FF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92841" y="589454"/>
            <a:ext cx="2874211" cy="8288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million </a:t>
            </a:r>
            <a:r>
              <a:rPr lang="en-US" sz="2400" dirty="0" smtClean="0">
                <a:solidFill>
                  <a:schemeClr val="tx1"/>
                </a:solidFill>
              </a:rPr>
              <a:t>articles in our experiments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7" y="5476379"/>
            <a:ext cx="3753206" cy="9805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6" name="Picture 35" descr="haqqani_bad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74" y="5272238"/>
            <a:ext cx="2569021" cy="1318394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 bwMode="auto">
          <a:xfrm>
            <a:off x="4648200" y="5645942"/>
            <a:ext cx="1066800" cy="457200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632" y="4211054"/>
            <a:ext cx="8694821" cy="2540000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oding </a:t>
            </a:r>
            <a:r>
              <a:rPr lang="en-US" dirty="0" smtClean="0"/>
              <a:t>the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Can we just re-use our objective, but fix </a:t>
            </a:r>
            <a:r>
              <a:rPr lang="en-US" b="1" dirty="0" smtClean="0"/>
              <a:t>B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 case:</a:t>
            </a:r>
          </a:p>
          <a:p>
            <a:pPr lvl="1"/>
            <a:r>
              <a:rPr lang="en-US" dirty="0" smtClean="0"/>
              <a:t>Two articles about Barack Obama playing basketball</a:t>
            </a:r>
          </a:p>
          <a:p>
            <a:pPr lvl="1"/>
            <a:r>
              <a:rPr lang="en-US" dirty="0" smtClean="0"/>
              <a:t>Lasso problem arbitrarily codes one as {Obama, sports} and the other as {politics, basketball}</a:t>
            </a:r>
          </a:p>
          <a:p>
            <a:pPr lvl="1"/>
            <a:r>
              <a:rPr lang="en-US" dirty="0" smtClean="0"/>
              <a:t>No incentive to pick both “Obama” and “politics” (or both “sports” and “basketball”), as they cover similar words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Leads to extremely related articles being totally dissimilar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8" y="2140272"/>
            <a:ext cx="5334002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6169" y="6172200"/>
            <a:ext cx="269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How do we fix this?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80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better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occurs because vanilla lasso </a:t>
            </a:r>
            <a:r>
              <a:rPr lang="en-US" b="1" dirty="0" smtClean="0"/>
              <a:t>ignores relationships between badges</a:t>
            </a:r>
          </a:p>
          <a:p>
            <a:r>
              <a:rPr lang="en-US" dirty="0" smtClean="0"/>
              <a:t>Idea: use badge co-occurrence statistics from Twitter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05176"/>
            <a:ext cx="8839200" cy="3077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267200" y="4800576"/>
            <a:ext cx="914400" cy="609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4800576"/>
            <a:ext cx="1066800" cy="609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876776"/>
            <a:ext cx="685800" cy="4572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4800576"/>
            <a:ext cx="914400" cy="609600"/>
          </a:xfrm>
          <a:prstGeom prst="rect">
            <a:avLst/>
          </a:prstGeom>
          <a:solidFill>
            <a:srgbClr val="3366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29600" y="4800576"/>
            <a:ext cx="685800" cy="609600"/>
          </a:xfrm>
          <a:prstGeom prst="rect">
            <a:avLst/>
          </a:prstGeom>
          <a:solidFill>
            <a:srgbClr val="3366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5333976"/>
            <a:ext cx="1219200" cy="457200"/>
          </a:xfrm>
          <a:prstGeom prst="rect">
            <a:avLst/>
          </a:prstGeom>
          <a:solidFill>
            <a:srgbClr val="3366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9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better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occurs because vanilla lasso </a:t>
            </a:r>
            <a:r>
              <a:rPr lang="en-US" b="1" dirty="0" smtClean="0"/>
              <a:t>ignores relationships between badges</a:t>
            </a:r>
          </a:p>
          <a:p>
            <a:r>
              <a:rPr lang="en-US" dirty="0" smtClean="0"/>
              <a:t>Idea: use badge co-occurrence statistics from </a:t>
            </a:r>
            <a:r>
              <a:rPr lang="en-US" dirty="0" smtClean="0"/>
              <a:t>Twitter</a:t>
            </a:r>
          </a:p>
          <a:p>
            <a:r>
              <a:rPr lang="en-US" dirty="0" smtClean="0"/>
              <a:t>Define weight </a:t>
            </a:r>
            <a:r>
              <a:rPr lang="en-US" dirty="0" err="1" smtClean="0">
                <a:latin typeface="Times"/>
                <a:cs typeface="Times"/>
              </a:rPr>
              <a:t>w</a:t>
            </a:r>
            <a:r>
              <a:rPr lang="en-US" baseline="-25000" dirty="0" err="1" smtClean="0"/>
              <a:t>s,t</a:t>
            </a:r>
            <a:r>
              <a:rPr lang="en-US" baseline="-25000" dirty="0" smtClean="0"/>
              <a:t> </a:t>
            </a:r>
            <a:r>
              <a:rPr lang="en-US" dirty="0" smtClean="0"/>
              <a:t>to be high for badges that co-occur often in Twitter profiles</a:t>
            </a:r>
            <a:endParaRPr lang="en-US" baseline="-25000" dirty="0" smtClean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8" y="4663738"/>
            <a:ext cx="5329659" cy="75231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17" y="5416054"/>
            <a:ext cx="4130842" cy="103490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7953" y="5675589"/>
            <a:ext cx="3528257" cy="8288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Graph-guided fused lasso [Kim, </a:t>
            </a:r>
            <a:r>
              <a:rPr lang="en-US" sz="2400" b="1" dirty="0" err="1" smtClean="0">
                <a:solidFill>
                  <a:schemeClr val="tx1"/>
                </a:solidFill>
              </a:rPr>
              <a:t>Sohn</a:t>
            </a:r>
            <a:r>
              <a:rPr lang="en-US" sz="2400" b="1" dirty="0" smtClean="0">
                <a:solidFill>
                  <a:schemeClr val="tx1"/>
                </a:solidFill>
              </a:rPr>
              <a:t>, Xing 2009]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4842" y="5307263"/>
            <a:ext cx="3957053" cy="1197168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77253" y="0"/>
            <a:ext cx="8458200" cy="659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000" b="1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r>
              <a:rPr lang="en-US" b="1" dirty="0" smtClean="0"/>
              <a:t>1.	 </a:t>
            </a:r>
            <a:r>
              <a:rPr lang="en-US" dirty="0" smtClean="0"/>
              <a:t>Learn a </a:t>
            </a:r>
            <a:r>
              <a:rPr lang="en-US" b="1" dirty="0" smtClean="0"/>
              <a:t>badge dictionary </a:t>
            </a:r>
            <a:r>
              <a:rPr lang="en-US" dirty="0" smtClean="0"/>
              <a:t>from training set</a:t>
            </a:r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sz="2400" dirty="0"/>
          </a:p>
          <a:p>
            <a:pPr marL="0" indent="0">
              <a:buNone/>
              <a:tabLst>
                <a:tab pos="508000" algn="l"/>
              </a:tabLst>
            </a:pPr>
            <a:r>
              <a:rPr lang="en-US" b="1" dirty="0" smtClean="0"/>
              <a:t>2.</a:t>
            </a:r>
            <a:r>
              <a:rPr lang="en-US" dirty="0" smtClean="0"/>
              <a:t>	Use badge dictionary to </a:t>
            </a:r>
            <a:r>
              <a:rPr lang="en-US" b="1" dirty="0" smtClean="0"/>
              <a:t>encode new</a:t>
            </a:r>
          </a:p>
          <a:p>
            <a:pPr marL="0" indent="0">
              <a:lnSpc>
                <a:spcPct val="80000"/>
              </a:lnSpc>
              <a:buNone/>
              <a:tabLst>
                <a:tab pos="349250" algn="l"/>
                <a:tab pos="508000" algn="l"/>
              </a:tabLst>
            </a:pPr>
            <a:r>
              <a:rPr lang="en-US" b="1" dirty="0" smtClean="0"/>
              <a:t>		documents</a:t>
            </a:r>
            <a:endParaRPr lang="en-US" dirty="0" smtClean="0"/>
          </a:p>
          <a:p>
            <a:pPr marL="0" indent="0">
              <a:buFont typeface="Arial"/>
              <a:buNone/>
              <a:tabLst>
                <a:tab pos="508000" algn="l"/>
              </a:tabLst>
            </a:pPr>
            <a:endParaRPr lang="en-US" dirty="0" smtClean="0"/>
          </a:p>
        </p:txBody>
      </p:sp>
      <p:pic>
        <p:nvPicPr>
          <p:cNvPr id="6" name="Picture 5" descr="music_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2789"/>
            <a:ext cx="2887252" cy="1216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2048993"/>
            <a:ext cx="81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Cambria"/>
                <a:cs typeface="Cambria"/>
              </a:rPr>
              <a:t>music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2429993"/>
            <a:ext cx="1447800" cy="1295400"/>
            <a:chOff x="1981200" y="3276600"/>
            <a:chExt cx="1447800" cy="1295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81200" y="3276600"/>
              <a:ext cx="1447800" cy="12954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3276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13360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86744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9688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460172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623458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950030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113316" y="3276600"/>
              <a:ext cx="0" cy="1295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981200" y="342900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4082145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981200" y="359228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981200" y="3755573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981200" y="3918859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4245431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981200" y="4408717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2286000" y="3725393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313718" y="2880543"/>
            <a:ext cx="8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941052" y="2429993"/>
            <a:ext cx="169779" cy="1295400"/>
          </a:xfrm>
          <a:prstGeom prst="rect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355474" y="2205487"/>
            <a:ext cx="1537368" cy="885751"/>
          </a:xfrm>
          <a:custGeom>
            <a:avLst/>
            <a:gdLst>
              <a:gd name="connsiteX0" fmla="*/ 0 w 1537368"/>
              <a:gd name="connsiteY0" fmla="*/ 41359 h 885751"/>
              <a:gd name="connsiteX1" fmla="*/ 548105 w 1537368"/>
              <a:gd name="connsiteY1" fmla="*/ 81464 h 885751"/>
              <a:gd name="connsiteX2" fmla="*/ 842210 w 1537368"/>
              <a:gd name="connsiteY2" fmla="*/ 776622 h 885751"/>
              <a:gd name="connsiteX3" fmla="*/ 1537368 w 1537368"/>
              <a:gd name="connsiteY3" fmla="*/ 883569 h 8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68" h="885751">
                <a:moveTo>
                  <a:pt x="0" y="41359"/>
                </a:moveTo>
                <a:cubicBezTo>
                  <a:pt x="203868" y="139"/>
                  <a:pt x="407737" y="-41080"/>
                  <a:pt x="548105" y="81464"/>
                </a:cubicBezTo>
                <a:cubicBezTo>
                  <a:pt x="688473" y="204008"/>
                  <a:pt x="677333" y="642938"/>
                  <a:pt x="842210" y="776622"/>
                </a:cubicBezTo>
                <a:cubicBezTo>
                  <a:pt x="1007087" y="910306"/>
                  <a:pt x="1537368" y="883569"/>
                  <a:pt x="1537368" y="883569"/>
                </a:cubicBezTo>
              </a:path>
            </a:pathLst>
          </a:custGeom>
          <a:ln w="38100" cmpd="sng">
            <a:solidFill>
              <a:srgbClr val="3366FF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7" y="5476379"/>
            <a:ext cx="3753206" cy="9805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6" name="Picture 35" descr="haqqani_bad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74" y="5272238"/>
            <a:ext cx="2569021" cy="1318394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 bwMode="auto">
          <a:xfrm>
            <a:off x="4648200" y="5645942"/>
            <a:ext cx="1066800" cy="457200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34014"/>
            <a:ext cx="82296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7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news recommendation engine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033" y="1492069"/>
            <a:ext cx="856998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2205532" y="4332244"/>
            <a:ext cx="0" cy="580602"/>
          </a:xfrm>
          <a:prstGeom prst="line">
            <a:avLst/>
          </a:prstGeom>
          <a:ln w="57150" cmpd="sng">
            <a:solidFill>
              <a:schemeClr val="accent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09596" y="40737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42864" y="5982140"/>
            <a:ext cx="1028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corpus</a:t>
            </a:r>
            <a:endParaRPr lang="en-US" sz="24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033" y="2349067"/>
            <a:ext cx="856998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033" y="3216755"/>
            <a:ext cx="856998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033" y="5002854"/>
            <a:ext cx="856998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" name="Group 53"/>
          <p:cNvGrpSpPr/>
          <p:nvPr/>
        </p:nvGrpSpPr>
        <p:grpSpPr>
          <a:xfrm>
            <a:off x="2756459" y="1637173"/>
            <a:ext cx="251473" cy="596235"/>
            <a:chOff x="2756459" y="1637173"/>
            <a:chExt cx="251473" cy="596235"/>
          </a:xfrm>
        </p:grpSpPr>
        <p:sp>
          <p:nvSpPr>
            <p:cNvPr id="40" name="Rectangle 39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56459" y="2508689"/>
            <a:ext cx="251473" cy="596235"/>
            <a:chOff x="2756459" y="1637173"/>
            <a:chExt cx="251473" cy="596235"/>
          </a:xfrm>
        </p:grpSpPr>
        <p:sp>
          <p:nvSpPr>
            <p:cNvPr id="56" name="Rectangle 55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59213" y="3365362"/>
            <a:ext cx="251473" cy="596235"/>
            <a:chOff x="2756459" y="1637173"/>
            <a:chExt cx="251473" cy="596235"/>
          </a:xfrm>
        </p:grpSpPr>
        <p:sp>
          <p:nvSpPr>
            <p:cNvPr id="62" name="Rectangle 61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rgbClr val="2626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85876" y="5155073"/>
            <a:ext cx="251473" cy="596235"/>
            <a:chOff x="2756459" y="1637173"/>
            <a:chExt cx="251473" cy="596235"/>
          </a:xfrm>
        </p:grpSpPr>
        <p:sp>
          <p:nvSpPr>
            <p:cNvPr id="68" name="Rectangle 67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3260529" y="5135750"/>
            <a:ext cx="769604" cy="334949"/>
          </a:xfrm>
          <a:custGeom>
            <a:avLst/>
            <a:gdLst>
              <a:gd name="connsiteX0" fmla="*/ 0 w 1537368"/>
              <a:gd name="connsiteY0" fmla="*/ 41359 h 885751"/>
              <a:gd name="connsiteX1" fmla="*/ 548105 w 1537368"/>
              <a:gd name="connsiteY1" fmla="*/ 81464 h 885751"/>
              <a:gd name="connsiteX2" fmla="*/ 842210 w 1537368"/>
              <a:gd name="connsiteY2" fmla="*/ 776622 h 885751"/>
              <a:gd name="connsiteX3" fmla="*/ 1537368 w 1537368"/>
              <a:gd name="connsiteY3" fmla="*/ 883569 h 8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68" h="885751">
                <a:moveTo>
                  <a:pt x="0" y="41359"/>
                </a:moveTo>
                <a:cubicBezTo>
                  <a:pt x="203868" y="139"/>
                  <a:pt x="407737" y="-41080"/>
                  <a:pt x="548105" y="81464"/>
                </a:cubicBezTo>
                <a:cubicBezTo>
                  <a:pt x="688473" y="204008"/>
                  <a:pt x="677333" y="642938"/>
                  <a:pt x="842210" y="776622"/>
                </a:cubicBezTo>
                <a:cubicBezTo>
                  <a:pt x="1007087" y="910306"/>
                  <a:pt x="1537368" y="883569"/>
                  <a:pt x="1537368" y="883569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77033" y="1417638"/>
            <a:ext cx="1423367" cy="456450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880311">
            <a:off x="2623378" y="4951509"/>
            <a:ext cx="566369" cy="98933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4087283" y="4662421"/>
            <a:ext cx="2923117" cy="146744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Vector representation:</a:t>
            </a:r>
          </a:p>
          <a:p>
            <a:r>
              <a:rPr lang="en-US" dirty="0" smtClean="0"/>
              <a:t>Bag of words</a:t>
            </a:r>
          </a:p>
          <a:p>
            <a:r>
              <a:rPr lang="en-US" dirty="0" smtClean="0"/>
              <a:t>LDA topics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90959" y="1956376"/>
            <a:ext cx="1038881" cy="1955444"/>
            <a:chOff x="6490959" y="1956376"/>
            <a:chExt cx="1038881" cy="1955444"/>
          </a:xfrm>
        </p:grpSpPr>
        <p:sp>
          <p:nvSpPr>
            <p:cNvPr id="84" name="Rectangle 83"/>
            <p:cNvSpPr/>
            <p:nvPr/>
          </p:nvSpPr>
          <p:spPr>
            <a:xfrm>
              <a:off x="6646809" y="3450155"/>
              <a:ext cx="7271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user</a:t>
              </a:r>
              <a:endParaRPr lang="en-US" sz="24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490959" y="1956376"/>
              <a:ext cx="1038881" cy="1601822"/>
              <a:chOff x="7628311" y="1956376"/>
              <a:chExt cx="1038881" cy="1601822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8311" y="1956376"/>
                <a:ext cx="1038881" cy="1601822"/>
              </a:xfrm>
              <a:prstGeom prst="rect">
                <a:avLst/>
              </a:prstGeom>
            </p:spPr>
          </p:pic>
          <p:grpSp>
            <p:nvGrpSpPr>
              <p:cNvPr id="85" name="Group 84"/>
              <p:cNvGrpSpPr/>
              <p:nvPr/>
            </p:nvGrpSpPr>
            <p:grpSpPr>
              <a:xfrm>
                <a:off x="8013695" y="2740888"/>
                <a:ext cx="251473" cy="596235"/>
                <a:chOff x="2756459" y="1637173"/>
                <a:chExt cx="251473" cy="596235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2756459" y="1637173"/>
                  <a:ext cx="251473" cy="596235"/>
                </a:xfrm>
                <a:prstGeom prst="rect">
                  <a:avLst/>
                </a:prstGeom>
                <a:solidFill>
                  <a:srgbClr val="000000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759213" y="1637173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759213" y="2110613"/>
                  <a:ext cx="245965" cy="12279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759213" y="1794986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759213" y="1952799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7294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 on political columnists</a:t>
            </a:r>
          </a:p>
          <a:p>
            <a:r>
              <a:rPr lang="en-US" dirty="0" smtClean="0"/>
              <a:t>User study</a:t>
            </a:r>
          </a:p>
          <a:p>
            <a:r>
              <a:rPr lang="en-US" dirty="0" smtClean="0"/>
              <a:t>Offline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7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</a:t>
            </a:r>
            <a:r>
              <a:rPr lang="en-US" dirty="0" smtClean="0"/>
              <a:t>columnists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Downloaded articles from July 2012 for fourteen prominent political columnists</a:t>
            </a:r>
          </a:p>
          <a:p>
            <a:r>
              <a:rPr lang="en-US" dirty="0" smtClean="0"/>
              <a:t>Coded the articles via badge dictionary learned from same month </a:t>
            </a:r>
            <a:endParaRPr lang="en-US" dirty="0"/>
          </a:p>
        </p:txBody>
      </p:sp>
      <p:pic>
        <p:nvPicPr>
          <p:cNvPr id="4" name="Picture 3" descr="kristof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7725"/>
            <a:ext cx="3791119" cy="2059598"/>
          </a:xfrm>
          <a:prstGeom prst="rect">
            <a:avLst/>
          </a:prstGeom>
        </p:spPr>
      </p:pic>
      <p:pic>
        <p:nvPicPr>
          <p:cNvPr id="5" name="Picture 4" descr="dowd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62" y="3797725"/>
            <a:ext cx="4245038" cy="2101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062568"/>
            <a:ext cx="28648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Nicholas </a:t>
            </a:r>
            <a:r>
              <a:rPr lang="en-US" sz="3200" dirty="0" err="1" smtClean="0">
                <a:latin typeface="Calibri"/>
                <a:cs typeface="Calibri"/>
              </a:rPr>
              <a:t>Kristof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6062568"/>
            <a:ext cx="2785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Maureen Dowd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82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spectrum of pundits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badges to </a:t>
            </a:r>
            <a:r>
              <a:rPr lang="en-US" b="1" dirty="0" smtClean="0">
                <a:solidFill>
                  <a:srgbClr val="3366FF"/>
                </a:solidFill>
                <a:latin typeface="Cambria"/>
                <a:cs typeface="Cambria"/>
              </a:rPr>
              <a:t>progressive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3366FF"/>
                </a:solidFill>
                <a:latin typeface="Cambria"/>
                <a:cs typeface="Cambria"/>
              </a:rPr>
              <a:t>TCOT</a:t>
            </a:r>
            <a:endParaRPr lang="en-US" dirty="0" smtClean="0"/>
          </a:p>
          <a:p>
            <a:r>
              <a:rPr lang="en-US" dirty="0" smtClean="0"/>
              <a:t>Predict </a:t>
            </a:r>
            <a:r>
              <a:rPr lang="en-US" dirty="0"/>
              <a:t>p</a:t>
            </a:r>
            <a:r>
              <a:rPr lang="en-US" dirty="0" smtClean="0"/>
              <a:t>olitical alignments of likely readers?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1945" y="765004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“top conservatives on Twitter”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178360" y="1147020"/>
            <a:ext cx="149723" cy="26469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 descr="pundits-annot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36" y="2686150"/>
            <a:ext cx="4969164" cy="4075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6534" y="2834628"/>
            <a:ext cx="3282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93927"/>
                </a:solidFill>
                <a:latin typeface="Calibri"/>
                <a:cs typeface="Calibri"/>
              </a:rPr>
              <a:t>more conservative</a:t>
            </a:r>
            <a:endParaRPr lang="en-US" sz="3200" dirty="0">
              <a:solidFill>
                <a:srgbClr val="E93927"/>
              </a:solidFill>
              <a:latin typeface="Calibri"/>
              <a:cs typeface="Calibri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180594" y="2728408"/>
            <a:ext cx="3276600" cy="304800"/>
          </a:xfrm>
          <a:prstGeom prst="rightArrow">
            <a:avLst/>
          </a:prstGeom>
          <a:solidFill>
            <a:srgbClr val="E9392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1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828800"/>
          </a:xfrm>
        </p:spPr>
        <p:txBody>
          <a:bodyPr/>
          <a:lstStyle/>
          <a:p>
            <a:r>
              <a:rPr lang="en-US" dirty="0" smtClean="0"/>
              <a:t>Case study on political columnists</a:t>
            </a:r>
          </a:p>
          <a:p>
            <a:r>
              <a:rPr lang="en-US" dirty="0" smtClean="0"/>
              <a:t>User study</a:t>
            </a:r>
          </a:p>
          <a:p>
            <a:r>
              <a:rPr lang="en-US" dirty="0" smtClean="0"/>
              <a:t>Offline metrics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User study shows badges </a:t>
            </a:r>
            <a:r>
              <a:rPr lang="en-US" sz="3200" b="1" dirty="0" smtClean="0">
                <a:latin typeface="Calibri"/>
                <a:cs typeface="Calibri"/>
              </a:rPr>
              <a:t>better </a:t>
            </a:r>
            <a:r>
              <a:rPr lang="en-US" sz="3200" b="1" dirty="0" smtClean="0">
                <a:latin typeface="Calibri"/>
                <a:cs typeface="Calibri"/>
              </a:rPr>
              <a:t>document representation</a:t>
            </a:r>
            <a:r>
              <a:rPr lang="en-US" sz="3200" dirty="0" smtClean="0">
                <a:latin typeface="Calibri"/>
                <a:cs typeface="Calibri"/>
              </a:rPr>
              <a:t> than </a:t>
            </a:r>
            <a:r>
              <a:rPr lang="en-US" sz="3200" dirty="0" smtClean="0">
                <a:latin typeface="Calibri"/>
                <a:cs typeface="Calibri"/>
              </a:rPr>
              <a:t>LDA topics or </a:t>
            </a:r>
            <a:r>
              <a:rPr lang="en-US" sz="3200" dirty="0" err="1" smtClean="0">
                <a:latin typeface="Calibri"/>
                <a:cs typeface="Calibri"/>
              </a:rPr>
              <a:t>tf-</a:t>
            </a:r>
            <a:r>
              <a:rPr lang="en-US" sz="3200" dirty="0" err="1" smtClean="0">
                <a:latin typeface="Calibri"/>
                <a:cs typeface="Calibri"/>
              </a:rPr>
              <a:t>idf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when </a:t>
            </a:r>
            <a:r>
              <a:rPr lang="en-US" sz="3200" b="1" dirty="0" smtClean="0">
                <a:latin typeface="Calibri"/>
                <a:cs typeface="Calibri"/>
              </a:rPr>
              <a:t>recommending news articles across time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901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Offline analysis shows badges are more </a:t>
            </a:r>
            <a:r>
              <a:rPr lang="en-US" sz="3200" b="1" dirty="0" smtClean="0">
                <a:latin typeface="Calibri"/>
                <a:cs typeface="Calibri"/>
              </a:rPr>
              <a:t>thematically coherent </a:t>
            </a:r>
            <a:r>
              <a:rPr lang="en-US" sz="3200" dirty="0" smtClean="0">
                <a:latin typeface="Calibri"/>
                <a:cs typeface="Calibri"/>
              </a:rPr>
              <a:t>than LDA topics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80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68"/>
            <a:ext cx="8229600" cy="47935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fundamental question:</a:t>
            </a:r>
          </a:p>
          <a:p>
            <a:pPr lvl="1"/>
            <a:r>
              <a:rPr lang="en-US" dirty="0" smtClean="0"/>
              <a:t>Which representation best captures user preferences over time?</a:t>
            </a:r>
            <a:endParaRPr lang="en-US" dirty="0" smtClean="0"/>
          </a:p>
          <a:p>
            <a:r>
              <a:rPr lang="en-US" dirty="0" smtClean="0"/>
              <a:t>Study on Amazon Mechanical Turk with 112 users</a:t>
            </a:r>
          </a:p>
          <a:p>
            <a:r>
              <a:rPr lang="en-US" dirty="0" smtClean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Show users random 20 articles from Guardian, from time period 1, and obtain ratings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Pick random </a:t>
            </a:r>
            <a:r>
              <a:rPr lang="en-US" dirty="0" smtClean="0"/>
              <a:t>representation </a:t>
            </a:r>
            <a:r>
              <a:rPr lang="en-US" dirty="0" smtClean="0"/>
              <a:t>(</a:t>
            </a:r>
            <a:r>
              <a:rPr lang="en-US" dirty="0" err="1" smtClean="0"/>
              <a:t>tfidf</a:t>
            </a:r>
            <a:r>
              <a:rPr lang="en-US" dirty="0" smtClean="0"/>
              <a:t>, LDA, badges)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Represent user preferences as mean of liked articles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probabilistic max-</a:t>
            </a:r>
            <a:r>
              <a:rPr lang="en-US" dirty="0" smtClean="0"/>
              <a:t>cover* </a:t>
            </a:r>
            <a:r>
              <a:rPr lang="en-US" dirty="0" smtClean="0"/>
              <a:t>to select 10 related articles from a second time </a:t>
            </a:r>
            <a:r>
              <a:rPr lang="en-US" dirty="0" smtClean="0"/>
              <a:t>period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19454" y="6384698"/>
            <a:ext cx="226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[El-Arini+ KDD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 smtClean="0"/>
              <a:t>study</a:t>
            </a:r>
            <a:endParaRPr lang="en-US" dirty="0"/>
          </a:p>
        </p:txBody>
      </p:sp>
      <p:pic>
        <p:nvPicPr>
          <p:cNvPr id="3" name="Picture 2" descr="user_stud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3" y="1082842"/>
            <a:ext cx="6744330" cy="52537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16200000">
            <a:off x="6348909" y="3396829"/>
            <a:ext cx="3276600" cy="304800"/>
          </a:xfrm>
          <a:prstGeom prst="rightArrow">
            <a:avLst/>
          </a:prstGeom>
          <a:solidFill>
            <a:srgbClr val="558ED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7846696" y="3202360"/>
            <a:ext cx="95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36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 document representation based on user attributes and sharing behavior</a:t>
            </a:r>
          </a:p>
          <a:p>
            <a:pPr lvl="1"/>
            <a:r>
              <a:rPr lang="en-US" dirty="0" smtClean="0"/>
              <a:t>Interpretable</a:t>
            </a:r>
          </a:p>
          <a:p>
            <a:pPr lvl="1"/>
            <a:r>
              <a:rPr lang="en-US" dirty="0" smtClean="0"/>
              <a:t>Consistent over time</a:t>
            </a:r>
          </a:p>
          <a:p>
            <a:r>
              <a:rPr lang="en-US" dirty="0" smtClean="0"/>
              <a:t>Case studies provide insight into journalism and politics</a:t>
            </a:r>
          </a:p>
          <a:p>
            <a:r>
              <a:rPr lang="en-US" dirty="0" smtClean="0"/>
              <a:t>Improved recommendation of news articles to real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news recommendation engine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05532" y="4332244"/>
            <a:ext cx="0" cy="580602"/>
          </a:xfrm>
          <a:prstGeom prst="line">
            <a:avLst/>
          </a:prstGeom>
          <a:ln w="57150" cmpd="sng">
            <a:solidFill>
              <a:schemeClr val="accent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09596" y="40737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42864" y="5982140"/>
            <a:ext cx="1028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corpus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777033" y="1492069"/>
            <a:ext cx="856998" cy="2581684"/>
            <a:chOff x="1777033" y="1492069"/>
            <a:chExt cx="856998" cy="258168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7033" y="1492069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7033" y="2349067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7033" y="3216755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033" y="5002854"/>
            <a:ext cx="856998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" name="Group 53"/>
          <p:cNvGrpSpPr/>
          <p:nvPr/>
        </p:nvGrpSpPr>
        <p:grpSpPr>
          <a:xfrm>
            <a:off x="2756459" y="1637173"/>
            <a:ext cx="251473" cy="596235"/>
            <a:chOff x="2756459" y="1637173"/>
            <a:chExt cx="251473" cy="596235"/>
          </a:xfrm>
        </p:grpSpPr>
        <p:sp>
          <p:nvSpPr>
            <p:cNvPr id="40" name="Rectangle 39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56459" y="2508689"/>
            <a:ext cx="251473" cy="596235"/>
            <a:chOff x="2756459" y="1637173"/>
            <a:chExt cx="251473" cy="596235"/>
          </a:xfrm>
        </p:grpSpPr>
        <p:sp>
          <p:nvSpPr>
            <p:cNvPr id="56" name="Rectangle 55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59213" y="3365362"/>
            <a:ext cx="251473" cy="596235"/>
            <a:chOff x="2756459" y="1637173"/>
            <a:chExt cx="251473" cy="596235"/>
          </a:xfrm>
        </p:grpSpPr>
        <p:sp>
          <p:nvSpPr>
            <p:cNvPr id="62" name="Rectangle 61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rgbClr val="2626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85876" y="5155073"/>
            <a:ext cx="251473" cy="596235"/>
            <a:chOff x="2756459" y="1637173"/>
            <a:chExt cx="251473" cy="596235"/>
          </a:xfrm>
        </p:grpSpPr>
        <p:sp>
          <p:nvSpPr>
            <p:cNvPr id="68" name="Rectangle 67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3260529" y="5135750"/>
            <a:ext cx="769604" cy="334949"/>
          </a:xfrm>
          <a:custGeom>
            <a:avLst/>
            <a:gdLst>
              <a:gd name="connsiteX0" fmla="*/ 0 w 1537368"/>
              <a:gd name="connsiteY0" fmla="*/ 41359 h 885751"/>
              <a:gd name="connsiteX1" fmla="*/ 548105 w 1537368"/>
              <a:gd name="connsiteY1" fmla="*/ 81464 h 885751"/>
              <a:gd name="connsiteX2" fmla="*/ 842210 w 1537368"/>
              <a:gd name="connsiteY2" fmla="*/ 776622 h 885751"/>
              <a:gd name="connsiteX3" fmla="*/ 1537368 w 1537368"/>
              <a:gd name="connsiteY3" fmla="*/ 883569 h 8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68" h="885751">
                <a:moveTo>
                  <a:pt x="0" y="41359"/>
                </a:moveTo>
                <a:cubicBezTo>
                  <a:pt x="203868" y="139"/>
                  <a:pt x="407737" y="-41080"/>
                  <a:pt x="548105" y="81464"/>
                </a:cubicBezTo>
                <a:cubicBezTo>
                  <a:pt x="688473" y="204008"/>
                  <a:pt x="677333" y="642938"/>
                  <a:pt x="842210" y="776622"/>
                </a:cubicBezTo>
                <a:cubicBezTo>
                  <a:pt x="1007087" y="910306"/>
                  <a:pt x="1537368" y="883569"/>
                  <a:pt x="1537368" y="883569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77033" y="1417638"/>
            <a:ext cx="1423367" cy="456450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880311">
            <a:off x="2623378" y="4951509"/>
            <a:ext cx="566369" cy="98933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4087283" y="4662421"/>
            <a:ext cx="2923117" cy="146744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Vector representation:</a:t>
            </a:r>
          </a:p>
          <a:p>
            <a:r>
              <a:rPr lang="en-US" dirty="0" smtClean="0"/>
              <a:t>Bag of words</a:t>
            </a:r>
          </a:p>
          <a:p>
            <a:r>
              <a:rPr lang="en-US" dirty="0" smtClean="0"/>
              <a:t>LDA topics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912779" y="1490340"/>
            <a:ext cx="856998" cy="2581684"/>
            <a:chOff x="1777033" y="1492069"/>
            <a:chExt cx="856998" cy="2581684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7033" y="1492069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7033" y="2349067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7033" y="3216755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8" name="Straight Arrow Connector 7"/>
          <p:cNvCxnSpPr/>
          <p:nvPr/>
        </p:nvCxnSpPr>
        <p:spPr>
          <a:xfrm flipV="1">
            <a:off x="2507321" y="1920568"/>
            <a:ext cx="157996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492474" y="2824314"/>
            <a:ext cx="157996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492474" y="3680987"/>
            <a:ext cx="157996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6490959" y="1956376"/>
            <a:ext cx="1038881" cy="1955444"/>
            <a:chOff x="6490959" y="1956376"/>
            <a:chExt cx="1038881" cy="1955444"/>
          </a:xfrm>
        </p:grpSpPr>
        <p:sp>
          <p:nvSpPr>
            <p:cNvPr id="91" name="Rectangle 90"/>
            <p:cNvSpPr/>
            <p:nvPr/>
          </p:nvSpPr>
          <p:spPr>
            <a:xfrm>
              <a:off x="6646809" y="3450155"/>
              <a:ext cx="7271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user</a:t>
              </a:r>
              <a:endParaRPr lang="en-US" sz="2400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6490959" y="1956376"/>
              <a:ext cx="1038881" cy="1601822"/>
              <a:chOff x="7628311" y="1956376"/>
              <a:chExt cx="1038881" cy="1601822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8311" y="1956376"/>
                <a:ext cx="1038881" cy="1601822"/>
              </a:xfrm>
              <a:prstGeom prst="rect">
                <a:avLst/>
              </a:prstGeom>
            </p:spPr>
          </p:pic>
          <p:grpSp>
            <p:nvGrpSpPr>
              <p:cNvPr id="94" name="Group 93"/>
              <p:cNvGrpSpPr/>
              <p:nvPr/>
            </p:nvGrpSpPr>
            <p:grpSpPr>
              <a:xfrm>
                <a:off x="8013695" y="2740888"/>
                <a:ext cx="251473" cy="596235"/>
                <a:chOff x="2756459" y="1637173"/>
                <a:chExt cx="251473" cy="596235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756459" y="1637173"/>
                  <a:ext cx="251473" cy="596235"/>
                </a:xfrm>
                <a:prstGeom prst="rect">
                  <a:avLst/>
                </a:prstGeom>
                <a:solidFill>
                  <a:srgbClr val="000000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759213" y="1637173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2759213" y="2110613"/>
                  <a:ext cx="245965" cy="12279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759213" y="1794986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759213" y="1952799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3901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6490959" y="1956376"/>
            <a:ext cx="1038881" cy="1955444"/>
            <a:chOff x="6490959" y="1956376"/>
            <a:chExt cx="1038881" cy="1955444"/>
          </a:xfrm>
        </p:grpSpPr>
        <p:sp>
          <p:nvSpPr>
            <p:cNvPr id="110" name="Rectangle 109"/>
            <p:cNvSpPr/>
            <p:nvPr/>
          </p:nvSpPr>
          <p:spPr>
            <a:xfrm>
              <a:off x="6646809" y="3450155"/>
              <a:ext cx="7271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user</a:t>
              </a:r>
              <a:endParaRPr lang="en-US" sz="2400" dirty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490959" y="1956376"/>
              <a:ext cx="1038881" cy="1601822"/>
              <a:chOff x="7628311" y="1956376"/>
              <a:chExt cx="1038881" cy="1601822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8311" y="1956376"/>
                <a:ext cx="1038881" cy="1601822"/>
              </a:xfrm>
              <a:prstGeom prst="rect">
                <a:avLst/>
              </a:prstGeom>
            </p:spPr>
          </p:pic>
          <p:grpSp>
            <p:nvGrpSpPr>
              <p:cNvPr id="113" name="Group 112"/>
              <p:cNvGrpSpPr/>
              <p:nvPr/>
            </p:nvGrpSpPr>
            <p:grpSpPr>
              <a:xfrm>
                <a:off x="8013695" y="2740888"/>
                <a:ext cx="251473" cy="596235"/>
                <a:chOff x="2756459" y="1637173"/>
                <a:chExt cx="251473" cy="596235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2756459" y="1637173"/>
                  <a:ext cx="251473" cy="596235"/>
                </a:xfrm>
                <a:prstGeom prst="rect">
                  <a:avLst/>
                </a:prstGeom>
                <a:solidFill>
                  <a:srgbClr val="000000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2759213" y="1637173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2759213" y="2110613"/>
                  <a:ext cx="245965" cy="12279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759213" y="1794986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2759213" y="1952799"/>
                  <a:ext cx="245965" cy="122795"/>
                </a:xfrm>
                <a:prstGeom prst="rect">
                  <a:avLst/>
                </a:prstGeom>
                <a:solidFill>
                  <a:srgbClr val="D9D9D9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news recommendation engine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05532" y="4332244"/>
            <a:ext cx="0" cy="580602"/>
          </a:xfrm>
          <a:prstGeom prst="line">
            <a:avLst/>
          </a:prstGeom>
          <a:ln w="57150" cmpd="sng">
            <a:solidFill>
              <a:schemeClr val="accent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09596" y="40737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42864" y="5982140"/>
            <a:ext cx="1028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corpus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777033" y="1492069"/>
            <a:ext cx="856998" cy="2581684"/>
            <a:chOff x="1777033" y="1492069"/>
            <a:chExt cx="856998" cy="258168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7033" y="1492069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7033" y="2349067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7033" y="3216755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7033" y="5002854"/>
            <a:ext cx="856998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" name="Group 53"/>
          <p:cNvGrpSpPr/>
          <p:nvPr/>
        </p:nvGrpSpPr>
        <p:grpSpPr>
          <a:xfrm>
            <a:off x="2756459" y="1637173"/>
            <a:ext cx="251473" cy="596235"/>
            <a:chOff x="2756459" y="1637173"/>
            <a:chExt cx="251473" cy="596235"/>
          </a:xfrm>
        </p:grpSpPr>
        <p:sp>
          <p:nvSpPr>
            <p:cNvPr id="40" name="Rectangle 39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56459" y="2508689"/>
            <a:ext cx="251473" cy="596235"/>
            <a:chOff x="2756459" y="1637173"/>
            <a:chExt cx="251473" cy="596235"/>
          </a:xfrm>
        </p:grpSpPr>
        <p:sp>
          <p:nvSpPr>
            <p:cNvPr id="56" name="Rectangle 55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59213" y="3365362"/>
            <a:ext cx="251473" cy="596235"/>
            <a:chOff x="2756459" y="1637173"/>
            <a:chExt cx="251473" cy="596235"/>
          </a:xfrm>
        </p:grpSpPr>
        <p:sp>
          <p:nvSpPr>
            <p:cNvPr id="62" name="Rectangle 61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rgbClr val="2626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85876" y="5155073"/>
            <a:ext cx="251473" cy="596235"/>
            <a:chOff x="2756459" y="1637173"/>
            <a:chExt cx="251473" cy="596235"/>
          </a:xfrm>
        </p:grpSpPr>
        <p:sp>
          <p:nvSpPr>
            <p:cNvPr id="68" name="Rectangle 67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3260529" y="5135750"/>
            <a:ext cx="769604" cy="334949"/>
          </a:xfrm>
          <a:custGeom>
            <a:avLst/>
            <a:gdLst>
              <a:gd name="connsiteX0" fmla="*/ 0 w 1537368"/>
              <a:gd name="connsiteY0" fmla="*/ 41359 h 885751"/>
              <a:gd name="connsiteX1" fmla="*/ 548105 w 1537368"/>
              <a:gd name="connsiteY1" fmla="*/ 81464 h 885751"/>
              <a:gd name="connsiteX2" fmla="*/ 842210 w 1537368"/>
              <a:gd name="connsiteY2" fmla="*/ 776622 h 885751"/>
              <a:gd name="connsiteX3" fmla="*/ 1537368 w 1537368"/>
              <a:gd name="connsiteY3" fmla="*/ 883569 h 8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68" h="885751">
                <a:moveTo>
                  <a:pt x="0" y="41359"/>
                </a:moveTo>
                <a:cubicBezTo>
                  <a:pt x="203868" y="139"/>
                  <a:pt x="407737" y="-41080"/>
                  <a:pt x="548105" y="81464"/>
                </a:cubicBezTo>
                <a:cubicBezTo>
                  <a:pt x="688473" y="204008"/>
                  <a:pt x="677333" y="642938"/>
                  <a:pt x="842210" y="776622"/>
                </a:cubicBezTo>
                <a:cubicBezTo>
                  <a:pt x="1007087" y="910306"/>
                  <a:pt x="1537368" y="883569"/>
                  <a:pt x="1537368" y="883569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77033" y="1417638"/>
            <a:ext cx="1423367" cy="456450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880311">
            <a:off x="2623378" y="4951509"/>
            <a:ext cx="566369" cy="98933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4087283" y="4662421"/>
            <a:ext cx="2923117" cy="146744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Vector representation:</a:t>
            </a:r>
          </a:p>
          <a:p>
            <a:r>
              <a:rPr lang="en-US" dirty="0" smtClean="0"/>
              <a:t>Bag of words</a:t>
            </a:r>
          </a:p>
          <a:p>
            <a:r>
              <a:rPr lang="en-US" dirty="0" smtClean="0"/>
              <a:t>LDA topics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912779" y="1490340"/>
            <a:ext cx="856998" cy="2581684"/>
            <a:chOff x="1777033" y="1492069"/>
            <a:chExt cx="856998" cy="2581684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7033" y="1492069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7033" y="2349067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7033" y="3216755"/>
              <a:ext cx="856998" cy="8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8" name="Straight Arrow Connector 7"/>
          <p:cNvCxnSpPr/>
          <p:nvPr/>
        </p:nvCxnSpPr>
        <p:spPr>
          <a:xfrm flipV="1">
            <a:off x="2507321" y="1920568"/>
            <a:ext cx="157996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492474" y="2824314"/>
            <a:ext cx="157996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492474" y="3680987"/>
            <a:ext cx="157996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777" y="2504610"/>
            <a:ext cx="534536" cy="47751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777" y="3326264"/>
            <a:ext cx="534536" cy="477519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6878505" y="2724810"/>
            <a:ext cx="251473" cy="596235"/>
            <a:chOff x="2756459" y="1637173"/>
            <a:chExt cx="251473" cy="596235"/>
          </a:xfrm>
        </p:grpSpPr>
        <p:sp>
          <p:nvSpPr>
            <p:cNvPr id="92" name="Rectangle 91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rgbClr val="0D0D0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449416" y="5502709"/>
            <a:ext cx="2432577" cy="12473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49416" y="5502709"/>
            <a:ext cx="2432577" cy="1247384"/>
            <a:chOff x="6449416" y="5502709"/>
            <a:chExt cx="2432577" cy="1247384"/>
          </a:xfrm>
        </p:grpSpPr>
        <p:sp>
          <p:nvSpPr>
            <p:cNvPr id="98" name="Rectangle 97"/>
            <p:cNvSpPr/>
            <p:nvPr/>
          </p:nvSpPr>
          <p:spPr>
            <a:xfrm>
              <a:off x="6449416" y="5502709"/>
              <a:ext cx="2432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[Morales+ WSDM 2012]</a:t>
              </a:r>
              <a:endParaRPr lang="en-US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449416" y="6074473"/>
              <a:ext cx="2095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[El-Arini+ KDD 2009]</a:t>
              </a:r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449416" y="5774527"/>
              <a:ext cx="17796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[Li+ WWW 2010]</a:t>
              </a:r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053112" y="6226873"/>
              <a:ext cx="4325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84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41806 0.028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41268 -0.097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524303" cy="14236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common representations don’t naturally line up with user interests</a:t>
            </a:r>
            <a:endParaRPr lang="en-US" dirty="0"/>
          </a:p>
          <a:p>
            <a:pPr marL="0" indent="0">
              <a:buNone/>
            </a:pPr>
            <a:endParaRPr lang="en-US" sz="2600" b="1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503" y="1760727"/>
            <a:ext cx="856998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7838501" y="1891108"/>
            <a:ext cx="251473" cy="596235"/>
            <a:chOff x="2756459" y="1637173"/>
            <a:chExt cx="251473" cy="596235"/>
          </a:xfrm>
        </p:grpSpPr>
        <p:sp>
          <p:nvSpPr>
            <p:cNvPr id="15" name="Rectangle 14"/>
            <p:cNvSpPr/>
            <p:nvPr/>
          </p:nvSpPr>
          <p:spPr>
            <a:xfrm>
              <a:off x="2756459" y="1637173"/>
              <a:ext cx="251473" cy="596235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59213" y="1637173"/>
              <a:ext cx="245965" cy="122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59213" y="2110613"/>
              <a:ext cx="245965" cy="1227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59213" y="1794986"/>
              <a:ext cx="245965" cy="122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59213" y="1952799"/>
              <a:ext cx="245965" cy="122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70" y="3882573"/>
            <a:ext cx="4572052" cy="1194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3" name="Picture 22" descr="haqqani_wor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68" y="3529578"/>
            <a:ext cx="3158232" cy="19138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78150" y="3037135"/>
            <a:ext cx="69803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</a:rPr>
              <a:t>Fine-grained representations are </a:t>
            </a:r>
            <a:r>
              <a:rPr lang="en-US" sz="2600" b="1" dirty="0" smtClean="0">
                <a:solidFill>
                  <a:schemeClr val="accent2"/>
                </a:solidFill>
              </a:rPr>
              <a:t>too specific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8150" y="5346668"/>
            <a:ext cx="77554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</a:rPr>
              <a:t>High-level topics (e.g., from LDA)</a:t>
            </a:r>
          </a:p>
          <a:p>
            <a:r>
              <a:rPr lang="en-US" sz="2600" b="1" dirty="0" smtClean="0">
                <a:solidFill>
                  <a:schemeClr val="accent2"/>
                </a:solidFill>
              </a:rPr>
              <a:t>	- semantically vague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600" b="1" dirty="0" smtClean="0">
                <a:solidFill>
                  <a:schemeClr val="accent2"/>
                </a:solidFill>
              </a:rPr>
              <a:t>	- can be inconsistent over time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" y="1600201"/>
            <a:ext cx="7864324" cy="1164474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Improve recommendation performance through a more natural document representation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7239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opportunity: news is now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155"/>
            <a:ext cx="8229600" cy="4525963"/>
          </a:xfrm>
        </p:spPr>
        <p:txBody>
          <a:bodyPr/>
          <a:lstStyle/>
          <a:p>
            <a:r>
              <a:rPr lang="en-US" dirty="0" smtClean="0"/>
              <a:t>In 2012, Guardian announced more readers visit site via Facebook than via Google 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2361"/>
            <a:ext cx="9144000" cy="31866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8952" y="3664857"/>
            <a:ext cx="1282096" cy="2806094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4862286"/>
            <a:ext cx="1983618" cy="1366764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1352" y="3042360"/>
            <a:ext cx="3197981" cy="1698973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2572" y="3544786"/>
            <a:ext cx="935236" cy="227264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7" y="122720"/>
            <a:ext cx="8839200" cy="3077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1530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9966" y="1824428"/>
            <a:ext cx="2222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3366FF"/>
                </a:solidFill>
              </a:rPr>
              <a:t>badges</a:t>
            </a:r>
            <a:endParaRPr lang="en-US" sz="5400" b="1" dirty="0">
              <a:solidFill>
                <a:srgbClr val="3366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9626428" flipH="1">
            <a:off x="4941556" y="1776714"/>
            <a:ext cx="929380" cy="950865"/>
          </a:xfrm>
          <a:custGeom>
            <a:avLst/>
            <a:gdLst>
              <a:gd name="connsiteX0" fmla="*/ 0 w 925102"/>
              <a:gd name="connsiteY0" fmla="*/ 1753809 h 1753809"/>
              <a:gd name="connsiteX1" fmla="*/ 907143 w 925102"/>
              <a:gd name="connsiteY1" fmla="*/ 1209524 h 1753809"/>
              <a:gd name="connsiteX2" fmla="*/ 689428 w 925102"/>
              <a:gd name="connsiteY2" fmla="*/ 0 h 1753809"/>
              <a:gd name="connsiteX0" fmla="*/ 0 w 923352"/>
              <a:gd name="connsiteY0" fmla="*/ 1746944 h 1746944"/>
              <a:gd name="connsiteX1" fmla="*/ 907143 w 923352"/>
              <a:gd name="connsiteY1" fmla="*/ 1202659 h 1746944"/>
              <a:gd name="connsiteX2" fmla="*/ 665401 w 923352"/>
              <a:gd name="connsiteY2" fmla="*/ 0 h 1746944"/>
              <a:gd name="connsiteX0" fmla="*/ 0 w 929596"/>
              <a:gd name="connsiteY0" fmla="*/ 1746944 h 1746944"/>
              <a:gd name="connsiteX1" fmla="*/ 907143 w 929596"/>
              <a:gd name="connsiteY1" fmla="*/ 1202659 h 1746944"/>
              <a:gd name="connsiteX2" fmla="*/ 665401 w 929596"/>
              <a:gd name="connsiteY2" fmla="*/ 0 h 1746944"/>
              <a:gd name="connsiteX0" fmla="*/ 0 w 1010702"/>
              <a:gd name="connsiteY0" fmla="*/ 2097037 h 2097037"/>
              <a:gd name="connsiteX1" fmla="*/ 984149 w 1010702"/>
              <a:gd name="connsiteY1" fmla="*/ 1202659 h 2097037"/>
              <a:gd name="connsiteX2" fmla="*/ 742407 w 1010702"/>
              <a:gd name="connsiteY2" fmla="*/ 0 h 2097037"/>
              <a:gd name="connsiteX0" fmla="*/ 0 w 748429"/>
              <a:gd name="connsiteY0" fmla="*/ 2097037 h 2097037"/>
              <a:gd name="connsiteX1" fmla="*/ 620844 w 748429"/>
              <a:gd name="connsiteY1" fmla="*/ 979001 h 2097037"/>
              <a:gd name="connsiteX2" fmla="*/ 742407 w 748429"/>
              <a:gd name="connsiteY2" fmla="*/ 0 h 2097037"/>
              <a:gd name="connsiteX0" fmla="*/ 0 w 746491"/>
              <a:gd name="connsiteY0" fmla="*/ 2097037 h 2097037"/>
              <a:gd name="connsiteX1" fmla="*/ 620844 w 746491"/>
              <a:gd name="connsiteY1" fmla="*/ 979001 h 2097037"/>
              <a:gd name="connsiteX2" fmla="*/ 742407 w 746491"/>
              <a:gd name="connsiteY2" fmla="*/ 0 h 2097037"/>
              <a:gd name="connsiteX0" fmla="*/ 0 w 705510"/>
              <a:gd name="connsiteY0" fmla="*/ 2003798 h 2003798"/>
              <a:gd name="connsiteX1" fmla="*/ 620844 w 705510"/>
              <a:gd name="connsiteY1" fmla="*/ 885762 h 2003798"/>
              <a:gd name="connsiteX2" fmla="*/ 688664 w 705510"/>
              <a:gd name="connsiteY2" fmla="*/ 0 h 2003798"/>
              <a:gd name="connsiteX0" fmla="*/ 0 w 734297"/>
              <a:gd name="connsiteY0" fmla="*/ 2003798 h 2003798"/>
              <a:gd name="connsiteX1" fmla="*/ 620844 w 734297"/>
              <a:gd name="connsiteY1" fmla="*/ 885762 h 2003798"/>
              <a:gd name="connsiteX2" fmla="*/ 688664 w 734297"/>
              <a:gd name="connsiteY2" fmla="*/ 0 h 2003798"/>
              <a:gd name="connsiteX0" fmla="*/ 0 w 714931"/>
              <a:gd name="connsiteY0" fmla="*/ 2003798 h 2003798"/>
              <a:gd name="connsiteX1" fmla="*/ 620844 w 714931"/>
              <a:gd name="connsiteY1" fmla="*/ 885762 h 2003798"/>
              <a:gd name="connsiteX2" fmla="*/ 688664 w 714931"/>
              <a:gd name="connsiteY2" fmla="*/ 0 h 2003798"/>
              <a:gd name="connsiteX0" fmla="*/ 0 w 689544"/>
              <a:gd name="connsiteY0" fmla="*/ 2003798 h 2003798"/>
              <a:gd name="connsiteX1" fmla="*/ 620844 w 689544"/>
              <a:gd name="connsiteY1" fmla="*/ 885762 h 2003798"/>
              <a:gd name="connsiteX2" fmla="*/ 688664 w 689544"/>
              <a:gd name="connsiteY2" fmla="*/ 0 h 2003798"/>
              <a:gd name="connsiteX0" fmla="*/ 0 w 699443"/>
              <a:gd name="connsiteY0" fmla="*/ 2003798 h 2003798"/>
              <a:gd name="connsiteX1" fmla="*/ 620844 w 699443"/>
              <a:gd name="connsiteY1" fmla="*/ 885762 h 2003798"/>
              <a:gd name="connsiteX2" fmla="*/ 688664 w 699443"/>
              <a:gd name="connsiteY2" fmla="*/ 0 h 2003798"/>
              <a:gd name="connsiteX0" fmla="*/ 0 w 740533"/>
              <a:gd name="connsiteY0" fmla="*/ 2003798 h 2003798"/>
              <a:gd name="connsiteX1" fmla="*/ 688885 w 740533"/>
              <a:gd name="connsiteY1" fmla="*/ 1056382 h 2003798"/>
              <a:gd name="connsiteX2" fmla="*/ 688664 w 740533"/>
              <a:gd name="connsiteY2" fmla="*/ 0 h 2003798"/>
              <a:gd name="connsiteX0" fmla="*/ 0 w 730122"/>
              <a:gd name="connsiteY0" fmla="*/ 2003798 h 2003798"/>
              <a:gd name="connsiteX1" fmla="*/ 688885 w 730122"/>
              <a:gd name="connsiteY1" fmla="*/ 1056382 h 2003798"/>
              <a:gd name="connsiteX2" fmla="*/ 688664 w 730122"/>
              <a:gd name="connsiteY2" fmla="*/ 0 h 200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122" h="2003798">
                <a:moveTo>
                  <a:pt x="0" y="2003798"/>
                </a:moveTo>
                <a:cubicBezTo>
                  <a:pt x="396119" y="1877806"/>
                  <a:pt x="597537" y="1487526"/>
                  <a:pt x="688885" y="1056382"/>
                </a:cubicBezTo>
                <a:cubicBezTo>
                  <a:pt x="780233" y="625238"/>
                  <a:pt x="691760" y="212140"/>
                  <a:pt x="688664" y="0"/>
                </a:cubicBezTo>
              </a:path>
            </a:pathLst>
          </a:custGeom>
          <a:ln w="76200" cmpd="sng"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12564</TotalTime>
  <Words>907</Words>
  <Application>Microsoft Macintosh PowerPoint</Application>
  <PresentationFormat>On-screen Show (4:3)</PresentationFormat>
  <Paragraphs>254</Paragraphs>
  <Slides>36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Representing Documents Through Their Readers</vt:lpstr>
      <vt:lpstr>overloaded by news</vt:lpstr>
      <vt:lpstr>a news recommendation engine</vt:lpstr>
      <vt:lpstr>a news recommendation engine</vt:lpstr>
      <vt:lpstr>a news recommendation engine</vt:lpstr>
      <vt:lpstr>an observation</vt:lpstr>
      <vt:lpstr>goal</vt:lpstr>
      <vt:lpstr>an opportunity: news is now social</vt:lpstr>
      <vt:lpstr>PowerPoint Presentation</vt:lpstr>
      <vt:lpstr>our approach</vt:lpstr>
      <vt:lpstr>PowerPoint Presentation</vt:lpstr>
      <vt:lpstr>PowerPoint Presentation</vt:lpstr>
      <vt:lpstr>PowerPoint Presentation</vt:lpstr>
      <vt:lpstr>advantages</vt:lpstr>
      <vt:lpstr>advantages</vt:lpstr>
      <vt:lpstr>advantages</vt:lpstr>
      <vt:lpstr>PowerPoint Presentation</vt:lpstr>
      <vt:lpstr>learning the dictionary</vt:lpstr>
      <vt:lpstr>learning the dictionary</vt:lpstr>
      <vt:lpstr>learning the dictionary</vt:lpstr>
      <vt:lpstr>learning the dictionary</vt:lpstr>
      <vt:lpstr>examining B</vt:lpstr>
      <vt:lpstr>badges over time</vt:lpstr>
      <vt:lpstr>dueling badges</vt:lpstr>
      <vt:lpstr>PowerPoint Presentation</vt:lpstr>
      <vt:lpstr>coding the documents</vt:lpstr>
      <vt:lpstr>a better coding</vt:lpstr>
      <vt:lpstr>a better coding</vt:lpstr>
      <vt:lpstr>recap</vt:lpstr>
      <vt:lpstr>experimental results</vt:lpstr>
      <vt:lpstr>coding columnists</vt:lpstr>
      <vt:lpstr>a spectrum of pundits</vt:lpstr>
      <vt:lpstr>experimental results</vt:lpstr>
      <vt:lpstr>user study</vt:lpstr>
      <vt:lpstr>user study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Documents Through Their Readers</dc:title>
  <dc:creator>Khalid El-Arini</dc:creator>
  <cp:lastModifiedBy>Khalid El-Arini</cp:lastModifiedBy>
  <cp:revision>90</cp:revision>
  <dcterms:created xsi:type="dcterms:W3CDTF">2013-08-03T22:00:23Z</dcterms:created>
  <dcterms:modified xsi:type="dcterms:W3CDTF">2013-08-12T15:25:13Z</dcterms:modified>
</cp:coreProperties>
</file>